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256" r:id="rId2"/>
    <p:sldId id="271" r:id="rId3"/>
    <p:sldId id="272" r:id="rId4"/>
    <p:sldId id="258" r:id="rId5"/>
    <p:sldId id="257" r:id="rId6"/>
    <p:sldId id="265" r:id="rId7"/>
    <p:sldId id="273" r:id="rId8"/>
    <p:sldId id="270" r:id="rId9"/>
    <p:sldId id="261" r:id="rId10"/>
    <p:sldId id="266" r:id="rId11"/>
    <p:sldId id="277" r:id="rId12"/>
    <p:sldId id="267" r:id="rId13"/>
    <p:sldId id="276" r:id="rId14"/>
    <p:sldId id="264" r:id="rId15"/>
    <p:sldId id="274" r:id="rId16"/>
    <p:sldId id="275" r:id="rId17"/>
    <p:sldId id="269" r:id="rId18"/>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CCCC"/>
    <a:srgbClr val="F2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88183" autoAdjust="0"/>
  </p:normalViewPr>
  <p:slideViewPr>
    <p:cSldViewPr snapToGrid="0">
      <p:cViewPr varScale="1">
        <p:scale>
          <a:sx n="69" d="100"/>
          <a:sy n="69" d="100"/>
        </p:scale>
        <p:origin x="96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4CD5C92A-9694-4A23-9A3B-E8A4672559C8}" type="datetimeFigureOut">
              <a:rPr lang="en-US" smtClean="0"/>
              <a:t>9/28/2015</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87E5A64C-37D8-4659-9861-B96284649085}" type="slidenum">
              <a:rPr lang="en-US" smtClean="0"/>
              <a:t>‹#›</a:t>
            </a:fld>
            <a:endParaRPr lang="en-US"/>
          </a:p>
        </p:txBody>
      </p:sp>
    </p:spTree>
    <p:extLst>
      <p:ext uri="{BB962C8B-B14F-4D97-AF65-F5344CB8AC3E}">
        <p14:creationId xmlns:p14="http://schemas.microsoft.com/office/powerpoint/2010/main" val="31373523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6A5EA4E7-AB13-41F6-BD60-BD0BD778BDFF}" type="datetimeFigureOut">
              <a:rPr lang="en-US" smtClean="0"/>
              <a:t>9/28/2015</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BA4D62C6-F2F3-4C75-82E5-4E8666FDDDD5}" type="slidenum">
              <a:rPr lang="en-US" smtClean="0"/>
              <a:t>‹#›</a:t>
            </a:fld>
            <a:endParaRPr lang="en-US"/>
          </a:p>
        </p:txBody>
      </p:sp>
    </p:spTree>
    <p:extLst>
      <p:ext uri="{BB962C8B-B14F-4D97-AF65-F5344CB8AC3E}">
        <p14:creationId xmlns:p14="http://schemas.microsoft.com/office/powerpoint/2010/main" val="6231457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D62C6-F2F3-4C75-82E5-4E8666FDDDD5}" type="slidenum">
              <a:rPr lang="en-US" smtClean="0"/>
              <a:t>1</a:t>
            </a:fld>
            <a:endParaRPr lang="en-US"/>
          </a:p>
        </p:txBody>
      </p:sp>
    </p:spTree>
    <p:extLst>
      <p:ext uri="{BB962C8B-B14F-4D97-AF65-F5344CB8AC3E}">
        <p14:creationId xmlns:p14="http://schemas.microsoft.com/office/powerpoint/2010/main" val="62372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4D62C6-F2F3-4C75-82E5-4E8666FDDDD5}" type="slidenum">
              <a:rPr lang="en-US" smtClean="0"/>
              <a:t>2</a:t>
            </a:fld>
            <a:endParaRPr lang="en-US"/>
          </a:p>
        </p:txBody>
      </p:sp>
    </p:spTree>
    <p:extLst>
      <p:ext uri="{BB962C8B-B14F-4D97-AF65-F5344CB8AC3E}">
        <p14:creationId xmlns:p14="http://schemas.microsoft.com/office/powerpoint/2010/main" val="32594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ROV’s</a:t>
            </a:r>
            <a:r>
              <a:rPr lang="en-US" baseline="0" dirty="0" smtClean="0"/>
              <a:t> allow their operators to pilot them from a relatively safe, dry, and comfortable place, usually on a ship or platform located at the surface of the water above the ROV.</a:t>
            </a:r>
          </a:p>
          <a:p>
            <a:r>
              <a:rPr lang="en-US" baseline="0" dirty="0" smtClean="0"/>
              <a:t>The pilot directs the ROV to perform its underwater work, usually communicating with the vehicle by means of a cable (called a tether or umbilical). This all-important tether also transmit electrical power to the robot and allows data, including audio, video, still images, navigational information, and other sensor readings to be sent back to the pilot.</a:t>
            </a:r>
            <a:endParaRPr lang="en-US" dirty="0" smtClean="0"/>
          </a:p>
          <a:p>
            <a:endParaRPr lang="en-US" dirty="0"/>
          </a:p>
        </p:txBody>
      </p:sp>
      <p:sp>
        <p:nvSpPr>
          <p:cNvPr id="4" name="Slide Number Placeholder 3"/>
          <p:cNvSpPr>
            <a:spLocks noGrp="1"/>
          </p:cNvSpPr>
          <p:nvPr>
            <p:ph type="sldNum" sz="quarter" idx="10"/>
          </p:nvPr>
        </p:nvSpPr>
        <p:spPr/>
        <p:txBody>
          <a:bodyPr/>
          <a:lstStyle/>
          <a:p>
            <a:fld id="{BA4D62C6-F2F3-4C75-82E5-4E8666FDDDD5}" type="slidenum">
              <a:rPr lang="en-US" smtClean="0"/>
              <a:t>3</a:t>
            </a:fld>
            <a:endParaRPr lang="en-US"/>
          </a:p>
        </p:txBody>
      </p:sp>
    </p:spTree>
    <p:extLst>
      <p:ext uri="{BB962C8B-B14F-4D97-AF65-F5344CB8AC3E}">
        <p14:creationId xmlns:p14="http://schemas.microsoft.com/office/powerpoint/2010/main" val="156422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ROVs have existed in one form or another since the 1860s. With the first one being acknowledged as the</a:t>
            </a:r>
            <a:r>
              <a:rPr lang="en-US" baseline="0" dirty="0" smtClean="0"/>
              <a:t> PUV developed by </a:t>
            </a:r>
            <a:r>
              <a:rPr lang="en-US" baseline="0" dirty="0" err="1" smtClean="0"/>
              <a:t>Luppis</a:t>
            </a:r>
            <a:r>
              <a:rPr lang="en-US" baseline="0" dirty="0" smtClean="0"/>
              <a:t>-Whitehead Automobile in Austria during the mid 1860s</a:t>
            </a:r>
            <a:r>
              <a:rPr lang="en-US" dirty="0" smtClean="0"/>
              <a:t>, but it was not until the 1960s,</a:t>
            </a:r>
            <a:r>
              <a:rPr lang="en-US" baseline="0" dirty="0" smtClean="0"/>
              <a:t> when</a:t>
            </a:r>
            <a:r>
              <a:rPr lang="en-US" dirty="0" smtClean="0"/>
              <a:t> U.S. Navy looked at ROV technology for recovering underwater ordinance that the technology advanced to an operational state. </a:t>
            </a:r>
          </a:p>
          <a:p>
            <a:r>
              <a:rPr lang="en-US" dirty="0" smtClean="0"/>
              <a:t>During the 1970’s and 80’s, commercial firms saw a saw a future in ROV support in offshore drilling and oil fields, and funded advancements in the technology. </a:t>
            </a:r>
          </a:p>
          <a:p>
            <a:r>
              <a:rPr lang="en-US" dirty="0" smtClean="0"/>
              <a:t>Today ROVs perform numerous tasks in many fields, including inspection of subsea structures, pipelines and platforms, construction, and repair work. With ROVs working at depths up to 10,000 feet to support offshore oil rigs,</a:t>
            </a:r>
            <a:r>
              <a:rPr lang="en-US" baseline="0" dirty="0" smtClean="0"/>
              <a:t> and a record depth of about 35,791 feet (10,909 meters)</a:t>
            </a:r>
            <a:endParaRPr lang="en-US" dirty="0" smtClean="0"/>
          </a:p>
          <a:p>
            <a:endParaRPr lang="en-US" dirty="0"/>
          </a:p>
        </p:txBody>
      </p:sp>
      <p:sp>
        <p:nvSpPr>
          <p:cNvPr id="4" name="Slide Number Placeholder 3"/>
          <p:cNvSpPr>
            <a:spLocks noGrp="1"/>
          </p:cNvSpPr>
          <p:nvPr>
            <p:ph type="sldNum" sz="quarter" idx="10"/>
          </p:nvPr>
        </p:nvSpPr>
        <p:spPr/>
        <p:txBody>
          <a:bodyPr/>
          <a:lstStyle/>
          <a:p>
            <a:fld id="{BA4D62C6-F2F3-4C75-82E5-4E8666FDDDD5}" type="slidenum">
              <a:rPr lang="en-US" smtClean="0"/>
              <a:t>4</a:t>
            </a:fld>
            <a:endParaRPr lang="en-US"/>
          </a:p>
        </p:txBody>
      </p:sp>
    </p:spTree>
    <p:extLst>
      <p:ext uri="{BB962C8B-B14F-4D97-AF65-F5344CB8AC3E}">
        <p14:creationId xmlns:p14="http://schemas.microsoft.com/office/powerpoint/2010/main" val="3019239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Remotely Operated Vehicles are often large and bulky to fit all the sensors and devices that might be needed to accomplish its job. Meaning space is used up by devices that might not be needed to complete missions.</a:t>
            </a:r>
          </a:p>
          <a:p>
            <a:r>
              <a:rPr lang="en-US" dirty="0" smtClean="0"/>
              <a:t>These larger and heavier designs make it difficult to maneuver the R.O.V, and require stronger motors and more power to be successful.</a:t>
            </a:r>
          </a:p>
          <a:p>
            <a:r>
              <a:rPr lang="en-US" dirty="0" smtClean="0"/>
              <a:t>There is a need for a new type of ROV, that can be set-up for specific missions and jobs</a:t>
            </a:r>
          </a:p>
          <a:p>
            <a:endParaRPr lang="en-US" dirty="0"/>
          </a:p>
        </p:txBody>
      </p:sp>
      <p:sp>
        <p:nvSpPr>
          <p:cNvPr id="4" name="Slide Number Placeholder 3"/>
          <p:cNvSpPr>
            <a:spLocks noGrp="1"/>
          </p:cNvSpPr>
          <p:nvPr>
            <p:ph type="sldNum" sz="quarter" idx="10"/>
          </p:nvPr>
        </p:nvSpPr>
        <p:spPr/>
        <p:txBody>
          <a:bodyPr/>
          <a:lstStyle/>
          <a:p>
            <a:fld id="{BA4D62C6-F2F3-4C75-82E5-4E8666FDDDD5}" type="slidenum">
              <a:rPr lang="en-US" smtClean="0"/>
              <a:t>5</a:t>
            </a:fld>
            <a:endParaRPr lang="en-US"/>
          </a:p>
        </p:txBody>
      </p:sp>
    </p:spTree>
    <p:extLst>
      <p:ext uri="{BB962C8B-B14F-4D97-AF65-F5344CB8AC3E}">
        <p14:creationId xmlns:p14="http://schemas.microsoft.com/office/powerpoint/2010/main" val="213885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SCOUT:</a:t>
            </a:r>
          </a:p>
          <a:p>
            <a:r>
              <a:rPr lang="en-US" dirty="0" smtClean="0"/>
              <a:t>	*Elementary</a:t>
            </a:r>
            <a:r>
              <a:rPr lang="en-US" baseline="0" dirty="0" smtClean="0"/>
              <a:t> schools with robotic experience</a:t>
            </a:r>
          </a:p>
          <a:p>
            <a:r>
              <a:rPr lang="en-US" baseline="0" dirty="0" smtClean="0"/>
              <a:t>	*Middle Schools</a:t>
            </a:r>
          </a:p>
          <a:p>
            <a:r>
              <a:rPr lang="en-US" baseline="0" dirty="0" smtClean="0"/>
              <a:t>	*High Schools new to robotics</a:t>
            </a:r>
          </a:p>
          <a:p>
            <a:endParaRPr lang="en-US" baseline="0" dirty="0" smtClean="0"/>
          </a:p>
          <a:p>
            <a:r>
              <a:rPr lang="en-US" baseline="0" dirty="0" smtClean="0"/>
              <a:t>NAVIGATOR:</a:t>
            </a:r>
          </a:p>
          <a:p>
            <a:r>
              <a:rPr lang="en-US" baseline="0" dirty="0" smtClean="0"/>
              <a:t>	*Elementary schools with robotics experience</a:t>
            </a:r>
          </a:p>
          <a:p>
            <a:r>
              <a:rPr lang="en-US" baseline="0" dirty="0" smtClean="0"/>
              <a:t>	*Middle schools with robotics experience</a:t>
            </a:r>
          </a:p>
          <a:p>
            <a:r>
              <a:rPr lang="en-US" baseline="0" dirty="0" smtClean="0"/>
              <a:t>	*High schools new to robotics</a:t>
            </a:r>
          </a:p>
          <a:p>
            <a:r>
              <a:rPr lang="en-US" baseline="0" dirty="0" smtClean="0"/>
              <a:t>RANGER:</a:t>
            </a:r>
          </a:p>
          <a:p>
            <a:r>
              <a:rPr lang="en-US" baseline="0" dirty="0" smtClean="0"/>
              <a:t>	*Middle schools with robotics experience</a:t>
            </a:r>
          </a:p>
          <a:p>
            <a:r>
              <a:rPr lang="en-US" baseline="0" dirty="0" smtClean="0"/>
              <a:t>	*High schools</a:t>
            </a:r>
          </a:p>
          <a:p>
            <a:r>
              <a:rPr lang="en-US" baseline="0" dirty="0" smtClean="0"/>
              <a:t>	*Community colleges and universities new to robotics</a:t>
            </a:r>
          </a:p>
          <a:p>
            <a:r>
              <a:rPr lang="en-US" baseline="0" dirty="0" smtClean="0"/>
              <a:t>EXPLORER:</a:t>
            </a:r>
          </a:p>
          <a:p>
            <a:r>
              <a:rPr lang="en-US" baseline="0" dirty="0" smtClean="0"/>
              <a:t>	*High schools with MATE competition experience</a:t>
            </a:r>
          </a:p>
          <a:p>
            <a:r>
              <a:rPr lang="en-US" baseline="0" dirty="0" smtClean="0"/>
              <a:t>	*Community colleges and universities</a:t>
            </a:r>
            <a:endParaRPr lang="en-US" dirty="0" smtClean="0"/>
          </a:p>
          <a:p>
            <a:endParaRPr lang="en-US" dirty="0"/>
          </a:p>
        </p:txBody>
      </p:sp>
      <p:sp>
        <p:nvSpPr>
          <p:cNvPr id="4" name="Slide Number Placeholder 3"/>
          <p:cNvSpPr>
            <a:spLocks noGrp="1"/>
          </p:cNvSpPr>
          <p:nvPr>
            <p:ph type="sldNum" sz="quarter" idx="10"/>
          </p:nvPr>
        </p:nvSpPr>
        <p:spPr/>
        <p:txBody>
          <a:bodyPr/>
          <a:lstStyle/>
          <a:p>
            <a:fld id="{BA4D62C6-F2F3-4C75-82E5-4E8666FDDDD5}" type="slidenum">
              <a:rPr lang="en-US" smtClean="0"/>
              <a:t>7</a:t>
            </a:fld>
            <a:endParaRPr lang="en-US"/>
          </a:p>
        </p:txBody>
      </p:sp>
    </p:spTree>
    <p:extLst>
      <p:ext uri="{BB962C8B-B14F-4D97-AF65-F5344CB8AC3E}">
        <p14:creationId xmlns:p14="http://schemas.microsoft.com/office/powerpoint/2010/main" val="262541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D62C6-F2F3-4C75-82E5-4E8666FDDDD5}" type="slidenum">
              <a:rPr lang="en-US" smtClean="0"/>
              <a:t>14</a:t>
            </a:fld>
            <a:endParaRPr lang="en-US" dirty="0"/>
          </a:p>
        </p:txBody>
      </p:sp>
    </p:spTree>
    <p:extLst>
      <p:ext uri="{BB962C8B-B14F-4D97-AF65-F5344CB8AC3E}">
        <p14:creationId xmlns:p14="http://schemas.microsoft.com/office/powerpoint/2010/main" val="112951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0F0E7E4-39E3-4101-84B6-57698B60CAA7}"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584CD-A2A8-4180-B10A-0E53BA016B26}" type="datetime1">
              <a:rPr lang="en-US" smtClean="0"/>
              <a:t>9/28/2015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74C541-3FEB-4E5F-BCFA-38284F971C08}"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F8E5CE-6EAF-4979-8FE8-7AFB4B06762F}"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F177A1-D193-4EE2-ACF2-D3D936D356E2}"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F336969-AE30-4705-B8A8-049E0BE91AEC}" type="datetime1">
              <a:rPr lang="en-US" smtClean="0"/>
              <a:t>9/28/2015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26C0A5-C492-4449-8A63-51A841C94751}" type="datetime1">
              <a:rPr lang="en-US" smtClean="0"/>
              <a:t>9/28/2015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B6EAB7-1FAE-40F1-8DFD-7D90DA80596E}"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9E1DF3-C02B-4AA1-8680-A05AFD2C08E3}"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2CB637A-14E0-4959-B1CD-A7CE4E1F1699}"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C81D66-C763-4C47-B39A-8F00CC478DBC}" type="datetime1">
              <a:rPr lang="en-US" smtClean="0"/>
              <a:t>9/28/2015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EE691D-30DA-4BE0-A335-67EEFB8F3662}" type="datetime1">
              <a:rPr lang="en-US" smtClean="0"/>
              <a:t>9/28/2015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AE90F49-5D2B-415C-A706-B0E798A0541A}" type="datetime1">
              <a:rPr lang="en-US" smtClean="0"/>
              <a:t>9/28/2015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7BA2754-F4C4-4098-9159-5BE34A8B2826}" type="datetime1">
              <a:rPr lang="en-US" smtClean="0"/>
              <a:t>9/28/2015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938961-CEB6-48AA-BB1F-24CCE8E06C82}" type="datetime1">
              <a:rPr lang="en-US" smtClean="0"/>
              <a:t>9/28/2015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404BF19-D928-4412-A84C-BDFFF0CEF95B}" type="datetime1">
              <a:rPr lang="en-US" smtClean="0"/>
              <a:t>9/28/2015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1C5202-060C-4A24-8167-E99466E4F6B9}" type="datetime1">
              <a:rPr lang="en-US" smtClean="0"/>
              <a:t>9/28/2015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74000">
              <a:schemeClr val="bg2">
                <a:lumMod val="40000"/>
                <a:lumOff val="60000"/>
              </a:schemeClr>
            </a:gs>
            <a:gs pos="83000">
              <a:schemeClr val="bg2">
                <a:lumMod val="60000"/>
                <a:lumOff val="40000"/>
              </a:schemeClr>
            </a:gs>
            <a:gs pos="100000">
              <a:schemeClr val="accent5">
                <a:lumMod val="60000"/>
                <a:lumOff val="40000"/>
              </a:schemeClr>
            </a:gs>
          </a:gsLst>
          <a:lin ang="54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C7BFE56-4C72-4014-B477-DB05A55B4699}" type="datetime1">
              <a:rPr lang="en-US" smtClean="0"/>
              <a:t>9/28/2015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4.wdp"/><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23.png"/><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8931" y="1257300"/>
            <a:ext cx="10454139" cy="3329581"/>
          </a:xfrm>
        </p:spPr>
        <p:txBody>
          <a:bodyPr anchor="t"/>
          <a:lstStyle/>
          <a:p>
            <a:pPr algn="ctr"/>
            <a:r>
              <a:rPr lang="en-US" b="1" dirty="0" smtClean="0">
                <a:solidFill>
                  <a:schemeClr val="bg2">
                    <a:lumMod val="75000"/>
                  </a:schemeClr>
                </a:solidFill>
              </a:rPr>
              <a:t>Modular R.O.V</a:t>
            </a:r>
            <a:br>
              <a:rPr lang="en-US" b="1" dirty="0" smtClean="0">
                <a:solidFill>
                  <a:schemeClr val="bg2">
                    <a:lumMod val="75000"/>
                  </a:schemeClr>
                </a:solidFill>
              </a:rPr>
            </a:br>
            <a:r>
              <a:rPr lang="en-US" b="1" dirty="0" smtClean="0">
                <a:solidFill>
                  <a:schemeClr val="bg2">
                    <a:lumMod val="75000"/>
                  </a:schemeClr>
                </a:solidFill>
              </a:rPr>
              <a:t>for Sub-Sea Operations</a:t>
            </a:r>
            <a:endParaRPr lang="en-US" b="1" dirty="0">
              <a:solidFill>
                <a:schemeClr val="bg2">
                  <a:lumMod val="75000"/>
                </a:schemeClr>
              </a:solidFill>
            </a:endParaRPr>
          </a:p>
        </p:txBody>
      </p:sp>
      <p:sp>
        <p:nvSpPr>
          <p:cNvPr id="3" name="Subtitle 2"/>
          <p:cNvSpPr>
            <a:spLocks noGrp="1"/>
          </p:cNvSpPr>
          <p:nvPr>
            <p:ph type="subTitle" idx="1"/>
          </p:nvPr>
        </p:nvSpPr>
        <p:spPr>
          <a:xfrm>
            <a:off x="736599" y="3902699"/>
            <a:ext cx="11679989" cy="2480559"/>
          </a:xfrm>
        </p:spPr>
        <p:txBody>
          <a:bodyPr numCol="3">
            <a:normAutofit/>
          </a:bodyPr>
          <a:lstStyle/>
          <a:p>
            <a:r>
              <a:rPr lang="en-US" b="1" dirty="0" err="1" smtClean="0">
                <a:solidFill>
                  <a:schemeClr val="bg2">
                    <a:lumMod val="75000"/>
                  </a:schemeClr>
                </a:solidFill>
              </a:rPr>
              <a:t>Oluyemi</a:t>
            </a:r>
            <a:r>
              <a:rPr lang="en-US" b="1" dirty="0" smtClean="0">
                <a:solidFill>
                  <a:schemeClr val="bg2">
                    <a:lumMod val="75000"/>
                  </a:schemeClr>
                </a:solidFill>
              </a:rPr>
              <a:t> </a:t>
            </a:r>
            <a:r>
              <a:rPr lang="en-US" b="1" dirty="0" err="1" smtClean="0">
                <a:solidFill>
                  <a:schemeClr val="bg2">
                    <a:lumMod val="75000"/>
                  </a:schemeClr>
                </a:solidFill>
              </a:rPr>
              <a:t>Farayibi</a:t>
            </a:r>
            <a:endParaRPr lang="en-US" b="1" dirty="0" smtClean="0">
              <a:solidFill>
                <a:schemeClr val="bg2">
                  <a:lumMod val="75000"/>
                </a:schemeClr>
              </a:solidFill>
            </a:endParaRPr>
          </a:p>
          <a:p>
            <a:r>
              <a:rPr lang="en-US" b="1" dirty="0" smtClean="0">
                <a:solidFill>
                  <a:schemeClr val="bg2">
                    <a:lumMod val="75000"/>
                  </a:schemeClr>
                </a:solidFill>
              </a:rPr>
              <a:t>Juan Gomez</a:t>
            </a:r>
          </a:p>
          <a:p>
            <a:r>
              <a:rPr lang="en-US" b="1" dirty="0" smtClean="0">
                <a:solidFill>
                  <a:schemeClr val="bg2">
                    <a:lumMod val="75000"/>
                  </a:schemeClr>
                </a:solidFill>
              </a:rPr>
              <a:t>Gustav Guijt</a:t>
            </a:r>
          </a:p>
          <a:p>
            <a:r>
              <a:rPr lang="en-US" b="1" dirty="0" smtClean="0">
                <a:solidFill>
                  <a:schemeClr val="bg2">
                    <a:lumMod val="75000"/>
                  </a:schemeClr>
                </a:solidFill>
              </a:rPr>
              <a:t>David Martinez</a:t>
            </a:r>
          </a:p>
          <a:p>
            <a:r>
              <a:rPr lang="en-US" b="1" dirty="0" smtClean="0">
                <a:solidFill>
                  <a:schemeClr val="bg2">
                    <a:lumMod val="75000"/>
                  </a:schemeClr>
                </a:solidFill>
              </a:rPr>
              <a:t>Victor Ortiz</a:t>
            </a:r>
          </a:p>
          <a:p>
            <a:endParaRPr lang="en-US" b="1" dirty="0" smtClean="0">
              <a:solidFill>
                <a:schemeClr val="bg2">
                  <a:lumMod val="75000"/>
                </a:schemeClr>
              </a:solidFill>
            </a:endParaRPr>
          </a:p>
          <a:p>
            <a:endParaRPr lang="en-US" b="1" dirty="0">
              <a:solidFill>
                <a:schemeClr val="bg2">
                  <a:lumMod val="75000"/>
                </a:schemeClr>
              </a:solidFill>
            </a:endParaRPr>
          </a:p>
          <a:p>
            <a:endParaRPr lang="en-US" b="1" dirty="0" smtClean="0">
              <a:solidFill>
                <a:schemeClr val="bg2">
                  <a:lumMod val="75000"/>
                </a:schemeClr>
              </a:solidFill>
            </a:endParaRPr>
          </a:p>
          <a:p>
            <a:pPr algn="ctr"/>
            <a:r>
              <a:rPr lang="en-US" b="1" dirty="0" smtClean="0">
                <a:solidFill>
                  <a:schemeClr val="bg2">
                    <a:lumMod val="75000"/>
                  </a:schemeClr>
                </a:solidFill>
              </a:rPr>
              <a:t>Introductory Presentation</a:t>
            </a:r>
          </a:p>
          <a:p>
            <a:pPr algn="ctr"/>
            <a:r>
              <a:rPr lang="en-US" b="1" dirty="0" smtClean="0">
                <a:solidFill>
                  <a:schemeClr val="bg2">
                    <a:lumMod val="75000"/>
                  </a:schemeClr>
                </a:solidFill>
              </a:rPr>
              <a:t>09/28/2015</a:t>
            </a:r>
            <a:endParaRPr lang="en-US" b="1" dirty="0">
              <a:solidFill>
                <a:schemeClr val="bg2">
                  <a:lumMod val="7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5700" y="3454400"/>
            <a:ext cx="3352800" cy="3352800"/>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t>1</a:t>
            </a:fld>
            <a:endParaRPr lang="en-US"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26" y="184823"/>
            <a:ext cx="4676949" cy="787119"/>
          </a:xfrm>
          <a:prstGeom prst="rect">
            <a:avLst/>
          </a:prstGeom>
        </p:spPr>
      </p:pic>
    </p:spTree>
    <p:extLst>
      <p:ext uri="{BB962C8B-B14F-4D97-AF65-F5344CB8AC3E}">
        <p14:creationId xmlns:p14="http://schemas.microsoft.com/office/powerpoint/2010/main" val="1266805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smtClean="0">
                <a:solidFill>
                  <a:schemeClr val="bg2"/>
                </a:solidFill>
              </a:rPr>
              <a:t>Design Comparison</a:t>
            </a:r>
            <a:br>
              <a:rPr lang="en-US" b="1" dirty="0" smtClean="0">
                <a:solidFill>
                  <a:schemeClr val="bg2"/>
                </a:solidFill>
              </a:rPr>
            </a:br>
            <a:r>
              <a:rPr lang="en-US" b="1" dirty="0" smtClean="0">
                <a:solidFill>
                  <a:schemeClr val="bg2"/>
                </a:solidFill>
              </a:rPr>
              <a:t>and Selection Criteria</a:t>
            </a:r>
            <a:endParaRPr lang="en-US" b="1" dirty="0">
              <a:solidFill>
                <a:schemeClr val="bg2"/>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597599969"/>
              </p:ext>
            </p:extLst>
          </p:nvPr>
        </p:nvGraphicFramePr>
        <p:xfrm>
          <a:off x="571501" y="2052638"/>
          <a:ext cx="10963277" cy="2397760"/>
        </p:xfrm>
        <a:graphic>
          <a:graphicData uri="http://schemas.openxmlformats.org/drawingml/2006/table">
            <a:tbl>
              <a:tblPr firstRow="1" firstCol="1" lastCol="1" bandRow="1">
                <a:tableStyleId>{5C22544A-7EE6-4342-B048-85BDC9FD1C3A}</a:tableStyleId>
              </a:tblPr>
              <a:tblGrid>
                <a:gridCol w="1767438"/>
                <a:gridCol w="1655545"/>
                <a:gridCol w="1655545"/>
                <a:gridCol w="1655545"/>
                <a:gridCol w="1655545"/>
                <a:gridCol w="1655545"/>
                <a:gridCol w="918114"/>
              </a:tblGrid>
              <a:tr h="370840">
                <a:tc>
                  <a:txBody>
                    <a:bodyPr/>
                    <a:lstStyle/>
                    <a:p>
                      <a:endParaRPr lang="en-US" dirty="0"/>
                    </a:p>
                  </a:txBody>
                  <a:tcPr/>
                </a:tc>
                <a:tc>
                  <a:txBody>
                    <a:bodyPr/>
                    <a:lstStyle/>
                    <a:p>
                      <a:r>
                        <a:rPr lang="en-US" dirty="0" smtClean="0"/>
                        <a:t>Maneuverability</a:t>
                      </a:r>
                      <a:endParaRPr lang="en-US" dirty="0"/>
                    </a:p>
                  </a:txBody>
                  <a:tcPr/>
                </a:tc>
                <a:tc>
                  <a:txBody>
                    <a:bodyPr/>
                    <a:lstStyle/>
                    <a:p>
                      <a:r>
                        <a:rPr lang="en-US" dirty="0" smtClean="0"/>
                        <a:t>Hydro-dynamics</a:t>
                      </a:r>
                      <a:endParaRPr lang="en-US" dirty="0"/>
                    </a:p>
                  </a:txBody>
                  <a:tcPr/>
                </a:tc>
                <a:tc>
                  <a:txBody>
                    <a:bodyPr/>
                    <a:lstStyle/>
                    <a:p>
                      <a:r>
                        <a:rPr lang="en-US" dirty="0" smtClean="0"/>
                        <a:t>Internal Space Utilization</a:t>
                      </a:r>
                      <a:endParaRPr lang="en-US" dirty="0"/>
                    </a:p>
                  </a:txBody>
                  <a:tcPr/>
                </a:tc>
                <a:tc>
                  <a:txBody>
                    <a:bodyPr/>
                    <a:lstStyle/>
                    <a:p>
                      <a:r>
                        <a:rPr lang="en-US" dirty="0" smtClean="0"/>
                        <a:t>Modular Optimization</a:t>
                      </a:r>
                      <a:endParaRPr lang="en-US" dirty="0"/>
                    </a:p>
                  </a:txBody>
                  <a:tcPr/>
                </a:tc>
                <a:tc>
                  <a:txBody>
                    <a:bodyPr/>
                    <a:lstStyle/>
                    <a:p>
                      <a:r>
                        <a:rPr lang="en-US" dirty="0" smtClean="0"/>
                        <a:t>Corrosion Resistance</a:t>
                      </a:r>
                      <a:endParaRPr lang="en-US" dirty="0"/>
                    </a:p>
                  </a:txBody>
                  <a:tcPr/>
                </a:tc>
                <a:tc>
                  <a:txBody>
                    <a:bodyPr/>
                    <a:lstStyle/>
                    <a:p>
                      <a:r>
                        <a:rPr lang="en-US" dirty="0" smtClean="0"/>
                        <a:t>Totals</a:t>
                      </a:r>
                      <a:endParaRPr lang="en-US" dirty="0"/>
                    </a:p>
                  </a:txBody>
                  <a:tcPr/>
                </a:tc>
              </a:tr>
              <a:tr h="370840">
                <a:tc>
                  <a:txBody>
                    <a:bodyPr/>
                    <a:lstStyle/>
                    <a:p>
                      <a:r>
                        <a:rPr lang="en-US" dirty="0" smtClean="0"/>
                        <a:t>Rectangular</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5</a:t>
                      </a:r>
                      <a:endParaRPr lang="en-US" dirty="0"/>
                    </a:p>
                  </a:txBody>
                  <a:tcPr/>
                </a:tc>
                <a:tc>
                  <a:txBody>
                    <a:bodyPr/>
                    <a:lstStyle/>
                    <a:p>
                      <a:r>
                        <a:rPr lang="en-US" dirty="0" smtClean="0"/>
                        <a:t>12</a:t>
                      </a:r>
                      <a:endParaRPr lang="en-US" dirty="0"/>
                    </a:p>
                  </a:txBody>
                  <a:tcPr/>
                </a:tc>
              </a:tr>
              <a:tr h="370840">
                <a:tc>
                  <a:txBody>
                    <a:bodyPr/>
                    <a:lstStyle/>
                    <a:p>
                      <a:r>
                        <a:rPr lang="en-US" dirty="0" smtClean="0"/>
                        <a:t>Cylindrical</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16</a:t>
                      </a:r>
                      <a:endParaRPr lang="en-US" dirty="0"/>
                    </a:p>
                  </a:txBody>
                  <a:tcPr/>
                </a:tc>
              </a:tr>
              <a:tr h="370840">
                <a:tc>
                  <a:txBody>
                    <a:bodyPr/>
                    <a:lstStyle/>
                    <a:p>
                      <a:r>
                        <a:rPr lang="en-US" b="1" dirty="0" smtClean="0"/>
                        <a:t>Octagonal</a:t>
                      </a:r>
                      <a:endParaRPr lang="en-US" b="1" dirty="0"/>
                    </a:p>
                  </a:txBody>
                  <a:tcPr/>
                </a:tc>
                <a:tc>
                  <a:txBody>
                    <a:bodyPr/>
                    <a:lstStyle/>
                    <a:p>
                      <a:r>
                        <a:rPr lang="en-US" b="1" dirty="0" smtClean="0"/>
                        <a:t>4</a:t>
                      </a:r>
                      <a:endParaRPr lang="en-US" b="1" dirty="0"/>
                    </a:p>
                  </a:txBody>
                  <a:tcPr/>
                </a:tc>
                <a:tc>
                  <a:txBody>
                    <a:bodyPr/>
                    <a:lstStyle/>
                    <a:p>
                      <a:r>
                        <a:rPr lang="en-US" b="1" dirty="0" smtClean="0"/>
                        <a:t>3</a:t>
                      </a:r>
                      <a:endParaRPr lang="en-US" b="1" dirty="0"/>
                    </a:p>
                  </a:txBody>
                  <a:tcPr/>
                </a:tc>
                <a:tc>
                  <a:txBody>
                    <a:bodyPr/>
                    <a:lstStyle/>
                    <a:p>
                      <a:r>
                        <a:rPr lang="en-US" b="1" dirty="0" smtClean="0"/>
                        <a:t>2</a:t>
                      </a:r>
                      <a:endParaRPr lang="en-US" b="1" dirty="0"/>
                    </a:p>
                  </a:txBody>
                  <a:tcPr/>
                </a:tc>
                <a:tc>
                  <a:txBody>
                    <a:bodyPr/>
                    <a:lstStyle/>
                    <a:p>
                      <a:r>
                        <a:rPr lang="en-US" b="1" dirty="0" smtClean="0"/>
                        <a:t>3</a:t>
                      </a:r>
                      <a:endParaRPr lang="en-US" b="1" dirty="0"/>
                    </a:p>
                  </a:txBody>
                  <a:tcPr/>
                </a:tc>
                <a:tc>
                  <a:txBody>
                    <a:bodyPr/>
                    <a:lstStyle/>
                    <a:p>
                      <a:r>
                        <a:rPr lang="en-US" b="1" dirty="0" smtClean="0"/>
                        <a:t>5</a:t>
                      </a:r>
                      <a:endParaRPr lang="en-US" b="1" dirty="0"/>
                    </a:p>
                  </a:txBody>
                  <a:tcPr/>
                </a:tc>
                <a:tc>
                  <a:txBody>
                    <a:bodyPr/>
                    <a:lstStyle/>
                    <a:p>
                      <a:r>
                        <a:rPr lang="en-US" b="1" dirty="0" smtClean="0"/>
                        <a:t>17</a:t>
                      </a:r>
                      <a:endParaRPr lang="en-US" b="1" dirty="0"/>
                    </a:p>
                  </a:txBody>
                  <a:tcPr/>
                </a:tc>
              </a:tr>
              <a:tr h="370840">
                <a:tc>
                  <a:txBody>
                    <a:bodyPr/>
                    <a:lstStyle/>
                    <a:p>
                      <a:r>
                        <a:rPr lang="en-US" dirty="0" smtClean="0"/>
                        <a:t>Flat</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5</a:t>
                      </a:r>
                      <a:endParaRPr lang="en-US" dirty="0"/>
                    </a:p>
                  </a:txBody>
                  <a:tcPr/>
                </a:tc>
                <a:tc>
                  <a:txBody>
                    <a:bodyPr/>
                    <a:lstStyle/>
                    <a:p>
                      <a:r>
                        <a:rPr lang="en-US" dirty="0" smtClean="0"/>
                        <a:t>16</a:t>
                      </a:r>
                      <a:endParaRPr lang="en-US" dirty="0"/>
                    </a:p>
                  </a:txBody>
                  <a:tcPr/>
                </a:tc>
              </a:tr>
            </a:tbl>
          </a:graphicData>
        </a:graphic>
      </p:graphicFrame>
      <p:sp>
        <p:nvSpPr>
          <p:cNvPr id="7" name="Slide Number Placeholder 6"/>
          <p:cNvSpPr>
            <a:spLocks noGrp="1"/>
          </p:cNvSpPr>
          <p:nvPr>
            <p:ph type="sldNum" sz="quarter" idx="12"/>
          </p:nvPr>
        </p:nvSpPr>
        <p:spPr/>
        <p:txBody>
          <a:bodyPr/>
          <a:lstStyle/>
          <a:p>
            <a:fld id="{D57F1E4F-1CFF-5643-939E-02111984F565}" type="slidenum">
              <a:rPr lang="en-US" smtClean="0"/>
              <a:t>10</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150" y="4649788"/>
            <a:ext cx="1811016" cy="129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7540" l="1625" r="97375">
                        <a14:foregroundMark x1="73250" y1="48506" x2="73250" y2="48506"/>
                        <a14:foregroundMark x1="82500" y1="34095" x2="82500" y2="34095"/>
                        <a14:foregroundMark x1="81125" y1="30580" x2="81125" y2="30580"/>
                      </a14:backgroundRemoval>
                    </a14:imgEffect>
                  </a14:imgLayer>
                </a14:imgProps>
              </a:ext>
              <a:ext uri="{28A0092B-C50C-407E-A947-70E740481C1C}">
                <a14:useLocalDpi xmlns:a14="http://schemas.microsoft.com/office/drawing/2010/main" val="0"/>
              </a:ext>
            </a:extLst>
          </a:blip>
          <a:stretch>
            <a:fillRect/>
          </a:stretch>
        </p:blipFill>
        <p:spPr bwMode="auto">
          <a:xfrm>
            <a:off x="2678915" y="5053506"/>
            <a:ext cx="1947241" cy="138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Content Placeholder 10"/>
          <p:cNvPicPr>
            <a:picLocks noChangeAspect="1"/>
          </p:cNvPicPr>
          <p:nvPr/>
        </p:nvPicPr>
        <p:blipFill>
          <a:blip r:embed="rId7">
            <a:extLst>
              <a:ext uri="{BEBA8EAE-BF5A-486C-A8C5-ECC9F3942E4B}">
                <a14:imgProps xmlns:a14="http://schemas.microsoft.com/office/drawing/2010/main">
                  <a14:imgLayer r:embed="rId8">
                    <a14:imgEffect>
                      <a14:backgroundRemoval t="0" b="98507" l="996" r="98199">
                        <a14:backgroundMark x1="46897" y1="47740" x2="46897" y2="47740"/>
                        <a14:backgroundMark x1="46820" y1="53713" x2="46820" y2="53713"/>
                        <a14:backgroundMark x1="49310" y1="53914" x2="49310" y2="53914"/>
                        <a14:backgroundMark x1="50115" y1="51937" x2="50115" y2="51937"/>
                        <a14:backgroundMark x1="52682" y1="50726" x2="52682" y2="50726"/>
                        <a14:backgroundMark x1="29923" y1="62833" x2="29923" y2="62833"/>
                        <a14:backgroundMark x1="36743" y1="58111" x2="36743" y2="58111"/>
                        <a14:backgroundMark x1="37778" y1="51816" x2="37778" y2="51816"/>
                        <a14:backgroundMark x1="35709" y1="48547" x2="35709" y2="48547"/>
                        <a14:backgroundMark x1="36015" y1="52421" x2="36015" y2="52421"/>
                        <a14:backgroundMark x1="78506" y1="57385" x2="78506" y2="57385"/>
                        <a14:backgroundMark x1="84406" y1="51493" x2="84406" y2="51493"/>
                        <a14:backgroundMark x1="85556" y1="41445" x2="85556" y2="41445"/>
                        <a14:backgroundMark x1="87011" y1="39144" x2="87011" y2="39144"/>
                        <a14:backgroundMark x1="91111" y1="36279" x2="91111" y2="36279"/>
                        <a14:backgroundMark x1="94674" y1="34302" x2="94674" y2="34302"/>
                        <a14:backgroundMark x1="94253" y1="27885" x2="94253" y2="27885"/>
                        <a14:backgroundMark x1="95249" y1="32728" x2="95249" y2="32728"/>
                        <a14:backgroundMark x1="43218" y1="41364" x2="43218" y2="41364"/>
                        <a14:backgroundMark x1="88774" y1="19935" x2="88774" y2="19935"/>
                      </a14:backgroundRemoval>
                    </a14:imgEffect>
                  </a14:imgLayer>
                </a14:imgProps>
              </a:ext>
              <a:ext uri="{28A0092B-C50C-407E-A947-70E740481C1C}">
                <a14:useLocalDpi xmlns:a14="http://schemas.microsoft.com/office/drawing/2010/main" val="0"/>
              </a:ext>
            </a:extLst>
          </a:blip>
          <a:stretch>
            <a:fillRect/>
          </a:stretch>
        </p:blipFill>
        <p:spPr>
          <a:xfrm>
            <a:off x="5136905" y="4649788"/>
            <a:ext cx="1575481" cy="1495802"/>
          </a:xfrm>
          <a:prstGeom prst="rect">
            <a:avLst/>
          </a:prstGeom>
        </p:spPr>
      </p:pic>
      <p:pic>
        <p:nvPicPr>
          <p:cNvPr id="15" name="Content Placeholder 9"/>
          <p:cNvPicPr>
            <a:picLocks noChangeAspect="1"/>
          </p:cNvPicPr>
          <p:nvPr/>
        </p:nvPicPr>
        <p:blipFill>
          <a:blip r:embed="rId9">
            <a:extLst>
              <a:ext uri="{BEBA8EAE-BF5A-486C-A8C5-ECC9F3942E4B}">
                <a14:imgProps xmlns:a14="http://schemas.microsoft.com/office/drawing/2010/main">
                  <a14:imgLayer r:embed="rId10">
                    <a14:imgEffect>
                      <a14:backgroundRemoval t="9916" b="90295" l="829" r="99309">
                        <a14:backgroundMark x1="94613" y1="26371" x2="94613" y2="26371"/>
                        <a14:backgroundMark x1="96271" y1="23418" x2="96271" y2="23418"/>
                        <a14:backgroundMark x1="95442" y1="27637" x2="95442" y2="27637"/>
                        <a14:backgroundMark x1="96271" y1="33122" x2="96271" y2="33122"/>
                        <a14:backgroundMark x1="75829" y1="19620" x2="75829" y2="19620"/>
                        <a14:backgroundMark x1="72099" y1="18776" x2="72099" y2="18776"/>
                        <a14:backgroundMark x1="66160" y1="17932" x2="66160" y2="17932"/>
                        <a14:backgroundMark x1="60083" y1="17089" x2="60083" y2="17089"/>
                        <a14:backgroundMark x1="57597" y1="18143" x2="57597" y2="18143"/>
                        <a14:backgroundMark x1="56215" y1="18776" x2="56215" y2="18776"/>
                        <a14:backgroundMark x1="69613" y1="18354" x2="69613" y2="18354"/>
                        <a14:backgroundMark x1="27901" y1="79958" x2="27901" y2="79958"/>
                        <a14:backgroundMark x1="12707" y1="78059" x2="12707" y2="78059"/>
                        <a14:backgroundMark x1="47514" y1="85021" x2="47514" y2="85021"/>
                      </a14:backgroundRemoval>
                    </a14:imgEffect>
                  </a14:imgLayer>
                </a14:imgProps>
              </a:ext>
              <a:ext uri="{28A0092B-C50C-407E-A947-70E740481C1C}">
                <a14:useLocalDpi xmlns:a14="http://schemas.microsoft.com/office/drawing/2010/main" val="0"/>
              </a:ext>
            </a:extLst>
          </a:blip>
          <a:stretch>
            <a:fillRect/>
          </a:stretch>
        </p:blipFill>
        <p:spPr>
          <a:xfrm>
            <a:off x="7223135" y="5012421"/>
            <a:ext cx="1757266" cy="1150475"/>
          </a:xfrm>
          <a:prstGeom prst="rect">
            <a:avLst/>
          </a:prstGeom>
        </p:spPr>
      </p:pic>
    </p:spTree>
    <p:extLst>
      <p:ext uri="{BB962C8B-B14F-4D97-AF65-F5344CB8AC3E}">
        <p14:creationId xmlns:p14="http://schemas.microsoft.com/office/powerpoint/2010/main" val="2734560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sp>
        <p:nvSpPr>
          <p:cNvPr id="5" name="Title 4"/>
          <p:cNvSpPr txBox="1">
            <a:spLocks/>
          </p:cNvSpPr>
          <p:nvPr/>
        </p:nvSpPr>
        <p:spPr>
          <a:xfrm>
            <a:off x="838200" y="365125"/>
            <a:ext cx="10515600" cy="132556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2">
                    <a:lumMod val="75000"/>
                  </a:schemeClr>
                </a:solidFill>
              </a:rPr>
              <a:t>Thruster Arrangement</a:t>
            </a:r>
            <a:r>
              <a:rPr lang="en-US" dirty="0" smtClean="0"/>
              <a:t/>
            </a:r>
            <a:br>
              <a:rPr lang="en-US" dirty="0" smtClean="0"/>
            </a:br>
            <a:endParaRPr lang="en-US" dirty="0"/>
          </a:p>
        </p:txBody>
      </p:sp>
      <p:sp>
        <p:nvSpPr>
          <p:cNvPr id="6" name="Content Placeholder 6"/>
          <p:cNvSpPr txBox="1">
            <a:spLocks/>
          </p:cNvSpPr>
          <p:nvPr/>
        </p:nvSpPr>
        <p:spPr>
          <a:xfrm>
            <a:off x="838200" y="2637092"/>
            <a:ext cx="10515600" cy="435133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smtClean="0">
                <a:solidFill>
                  <a:schemeClr val="bg2">
                    <a:lumMod val="75000"/>
                  </a:schemeClr>
                </a:solidFill>
              </a:rPr>
              <a:t>Three Thruster ROV				Four Thruster ROV				Five Thruster ROV</a:t>
            </a:r>
          </a:p>
          <a:p>
            <a:pPr marL="0" indent="0">
              <a:buFont typeface="Wingdings 3" charset="2"/>
              <a:buNone/>
            </a:pPr>
            <a:endParaRPr lang="en-US" dirty="0" smtClean="0"/>
          </a:p>
          <a:p>
            <a:pPr marL="0" indent="0">
              <a:buFont typeface="Wingdings 3" charset="2"/>
              <a:buNone/>
            </a:pPr>
            <a:endParaRPr lang="en-US" dirty="0" smtClean="0"/>
          </a:p>
          <a:p>
            <a:pPr marL="0" indent="0">
              <a:buFont typeface="Wingdings 3" charset="2"/>
              <a:buNone/>
            </a:pPr>
            <a:endParaRPr lang="en-US" dirty="0" smtClean="0"/>
          </a:p>
          <a:p>
            <a:pPr marL="0" indent="0">
              <a:buFont typeface="Wingdings 3" charset="2"/>
              <a:buNone/>
            </a:pPr>
            <a:endParaRPr lang="en-US" dirty="0" smtClean="0"/>
          </a:p>
          <a:p>
            <a:pPr marL="0" indent="0">
              <a:buFont typeface="Wingdings 3" charset="2"/>
              <a:buNone/>
            </a:pPr>
            <a:endParaRPr lang="en-US" dirty="0"/>
          </a:p>
        </p:txBody>
      </p:sp>
      <p:pic>
        <p:nvPicPr>
          <p:cNvPr id="7" name="Picture 6" descr="C:\Users\djmar_000\Documents\Word\Fall 2015\MECT 4275 Senior Design Project 1\MATE Events Pics\Three Thruster ROV.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8075" y="3102319"/>
            <a:ext cx="1323975" cy="1323975"/>
          </a:xfrm>
          <a:prstGeom prst="rect">
            <a:avLst/>
          </a:prstGeom>
          <a:noFill/>
          <a:ln>
            <a:noFill/>
          </a:ln>
        </p:spPr>
      </p:pic>
      <p:pic>
        <p:nvPicPr>
          <p:cNvPr id="8" name="Picture 7" descr="http://inw.com.eg/wp-content/uploads/2014/10/rov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2154" y="3046791"/>
            <a:ext cx="2550795" cy="1325880"/>
          </a:xfrm>
          <a:prstGeom prst="rect">
            <a:avLst/>
          </a:prstGeom>
          <a:noFill/>
          <a:ln>
            <a:noFill/>
          </a:ln>
        </p:spPr>
      </p:pic>
      <p:pic>
        <p:nvPicPr>
          <p:cNvPr id="9" name="Picture 8" descr="https://dwiajengpramesti.files.wordpress.com/2010/05/falcon_rov.jpg"/>
          <p:cNvPicPr/>
          <p:nvPr/>
        </p:nvPicPr>
        <p:blipFill>
          <a:blip r:embed="rId4">
            <a:extLst>
              <a:ext uri="{28A0092B-C50C-407E-A947-70E740481C1C}">
                <a14:useLocalDpi xmlns:a14="http://schemas.microsoft.com/office/drawing/2010/main" val="0"/>
              </a:ext>
            </a:extLst>
          </a:blip>
          <a:srcRect/>
          <a:stretch>
            <a:fillRect/>
          </a:stretch>
        </p:blipFill>
        <p:spPr bwMode="auto">
          <a:xfrm>
            <a:off x="8514221" y="3102319"/>
            <a:ext cx="1961397" cy="1484966"/>
          </a:xfrm>
          <a:prstGeom prst="rect">
            <a:avLst/>
          </a:prstGeom>
          <a:noFill/>
          <a:ln>
            <a:noFill/>
          </a:ln>
        </p:spPr>
      </p:pic>
      <p:pic>
        <p:nvPicPr>
          <p:cNvPr id="13" name="Picture 12" descr="C:\Users\djmar_000\Documents\Word\Fall 2015\MECT 4275 Senior Design Project 1\MATE Events Pics\ROV Thruster Arrangements.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7932" y="1093286"/>
            <a:ext cx="3204386" cy="1541922"/>
          </a:xfrm>
          <a:prstGeom prst="rect">
            <a:avLst/>
          </a:prstGeom>
          <a:noFill/>
          <a:ln>
            <a:noFill/>
          </a:ln>
        </p:spPr>
      </p:pic>
      <p:sp>
        <p:nvSpPr>
          <p:cNvPr id="14" name="TextBox 13"/>
          <p:cNvSpPr txBox="1"/>
          <p:nvPr/>
        </p:nvSpPr>
        <p:spPr>
          <a:xfrm>
            <a:off x="987430" y="4470539"/>
            <a:ext cx="2363515" cy="1231106"/>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solidFill>
                  <a:schemeClr val="bg2">
                    <a:lumMod val="75000"/>
                  </a:schemeClr>
                </a:solidFill>
              </a:rPr>
              <a:t>Cheapest</a:t>
            </a:r>
          </a:p>
          <a:p>
            <a:pPr marL="285750" indent="-285750">
              <a:buFont typeface="Arial" panose="020B0604020202020204" pitchFamily="34" charset="0"/>
              <a:buChar char="•"/>
            </a:pPr>
            <a:r>
              <a:rPr lang="en-US" sz="1400" b="1" dirty="0" smtClean="0">
                <a:solidFill>
                  <a:schemeClr val="bg2">
                    <a:lumMod val="75000"/>
                  </a:schemeClr>
                </a:solidFill>
              </a:rPr>
              <a:t>Bad Maneuverability</a:t>
            </a:r>
          </a:p>
          <a:p>
            <a:pPr marL="742950" lvl="1" indent="-285750">
              <a:buFont typeface="Arial" panose="020B0604020202020204" pitchFamily="34" charset="0"/>
              <a:buChar char="•"/>
            </a:pPr>
            <a:r>
              <a:rPr lang="en-US" sz="1400" b="1" dirty="0" smtClean="0">
                <a:solidFill>
                  <a:schemeClr val="bg2">
                    <a:lumMod val="75000"/>
                  </a:schemeClr>
                </a:solidFill>
              </a:rPr>
              <a:t>Max 2 degree freedom</a:t>
            </a:r>
          </a:p>
          <a:p>
            <a:endParaRPr lang="en-US" b="1" dirty="0">
              <a:solidFill>
                <a:schemeClr val="bg2">
                  <a:lumMod val="75000"/>
                </a:schemeClr>
              </a:solidFill>
            </a:endParaRPr>
          </a:p>
        </p:txBody>
      </p:sp>
      <p:sp>
        <p:nvSpPr>
          <p:cNvPr id="15" name="TextBox 14"/>
          <p:cNvSpPr txBox="1"/>
          <p:nvPr/>
        </p:nvSpPr>
        <p:spPr>
          <a:xfrm>
            <a:off x="4420823" y="4484123"/>
            <a:ext cx="3215216" cy="1446550"/>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solidFill>
                  <a:schemeClr val="bg2">
                    <a:lumMod val="75000"/>
                  </a:schemeClr>
                </a:solidFill>
              </a:rPr>
              <a:t>Moderate Cost</a:t>
            </a:r>
          </a:p>
          <a:p>
            <a:pPr marL="285750" indent="-285750">
              <a:buFont typeface="Arial" panose="020B0604020202020204" pitchFamily="34" charset="0"/>
              <a:buChar char="•"/>
            </a:pPr>
            <a:r>
              <a:rPr lang="en-US" sz="1400" b="1" dirty="0" smtClean="0">
                <a:solidFill>
                  <a:schemeClr val="bg2">
                    <a:lumMod val="75000"/>
                  </a:schemeClr>
                </a:solidFill>
              </a:rPr>
              <a:t>Moderate Maneuverability</a:t>
            </a:r>
            <a:endParaRPr lang="en-US" sz="1400" b="1" dirty="0">
              <a:solidFill>
                <a:schemeClr val="bg2">
                  <a:lumMod val="75000"/>
                </a:schemeClr>
              </a:solidFill>
            </a:endParaRPr>
          </a:p>
          <a:p>
            <a:pPr marL="742950" lvl="1" indent="-285750">
              <a:buFont typeface="Arial" panose="020B0604020202020204" pitchFamily="34" charset="0"/>
              <a:buChar char="•"/>
            </a:pPr>
            <a:r>
              <a:rPr lang="en-US" sz="1400" b="1" dirty="0" smtClean="0">
                <a:solidFill>
                  <a:schemeClr val="bg2">
                    <a:lumMod val="75000"/>
                  </a:schemeClr>
                </a:solidFill>
              </a:rPr>
              <a:t>Max 3 degrees of freedom</a:t>
            </a:r>
          </a:p>
          <a:p>
            <a:pPr marL="285750" indent="-285750">
              <a:buFont typeface="Arial" panose="020B0604020202020204" pitchFamily="34" charset="0"/>
              <a:buChar char="•"/>
            </a:pPr>
            <a:r>
              <a:rPr lang="en-US" sz="1400" b="1" dirty="0" smtClean="0">
                <a:solidFill>
                  <a:schemeClr val="bg2">
                    <a:lumMod val="75000"/>
                  </a:schemeClr>
                </a:solidFill>
              </a:rPr>
              <a:t>Needs powerful horizontal motor</a:t>
            </a:r>
          </a:p>
          <a:p>
            <a:endParaRPr lang="en-US" b="1" dirty="0">
              <a:solidFill>
                <a:schemeClr val="bg2">
                  <a:lumMod val="75000"/>
                </a:schemeClr>
              </a:solidFill>
            </a:endParaRPr>
          </a:p>
        </p:txBody>
      </p:sp>
      <p:sp>
        <p:nvSpPr>
          <p:cNvPr id="16" name="TextBox 15"/>
          <p:cNvSpPr txBox="1"/>
          <p:nvPr/>
        </p:nvSpPr>
        <p:spPr>
          <a:xfrm>
            <a:off x="8139377" y="4426294"/>
            <a:ext cx="2974825" cy="1723549"/>
          </a:xfrm>
          <a:prstGeom prst="rect">
            <a:avLst/>
          </a:prstGeom>
          <a:noFill/>
        </p:spPr>
        <p:txBody>
          <a:bodyPr wrap="square" rtlCol="0">
            <a:spAutoFit/>
          </a:bodyPr>
          <a:lstStyle/>
          <a:p>
            <a:endParaRPr lang="en-US" b="1" dirty="0" smtClean="0">
              <a:solidFill>
                <a:schemeClr val="bg2">
                  <a:lumMod val="75000"/>
                </a:schemeClr>
              </a:solidFill>
            </a:endParaRPr>
          </a:p>
          <a:p>
            <a:pPr marL="285750" indent="-285750">
              <a:buFont typeface="Arial" panose="020B0604020202020204" pitchFamily="34" charset="0"/>
              <a:buChar char="•"/>
            </a:pPr>
            <a:r>
              <a:rPr lang="en-US" sz="1400" b="1" dirty="0" smtClean="0">
                <a:solidFill>
                  <a:schemeClr val="bg2">
                    <a:lumMod val="75000"/>
                  </a:schemeClr>
                </a:solidFill>
              </a:rPr>
              <a:t>Expensive Cost</a:t>
            </a:r>
          </a:p>
          <a:p>
            <a:pPr marL="285750" indent="-285750">
              <a:buFont typeface="Arial" panose="020B0604020202020204" pitchFamily="34" charset="0"/>
              <a:buChar char="•"/>
            </a:pPr>
            <a:r>
              <a:rPr lang="en-US" sz="1400" b="1" dirty="0" smtClean="0">
                <a:solidFill>
                  <a:schemeClr val="bg2">
                    <a:lumMod val="75000"/>
                  </a:schemeClr>
                </a:solidFill>
              </a:rPr>
              <a:t>Best Maneuverability</a:t>
            </a:r>
            <a:endParaRPr lang="en-US" sz="1400" b="1" dirty="0">
              <a:solidFill>
                <a:schemeClr val="bg2">
                  <a:lumMod val="75000"/>
                </a:schemeClr>
              </a:solidFill>
            </a:endParaRPr>
          </a:p>
          <a:p>
            <a:pPr marL="742950" lvl="1" indent="-285750">
              <a:buFont typeface="Arial" panose="020B0604020202020204" pitchFamily="34" charset="0"/>
              <a:buChar char="•"/>
            </a:pPr>
            <a:r>
              <a:rPr lang="en-US" sz="1400" b="1" dirty="0" smtClean="0">
                <a:solidFill>
                  <a:schemeClr val="bg2">
                    <a:lumMod val="75000"/>
                  </a:schemeClr>
                </a:solidFill>
              </a:rPr>
              <a:t>Max 4 degrees of freedom</a:t>
            </a:r>
          </a:p>
          <a:p>
            <a:pPr marL="285750" indent="-285750">
              <a:buFont typeface="Arial" panose="020B0604020202020204" pitchFamily="34" charset="0"/>
              <a:buChar char="•"/>
            </a:pPr>
            <a:r>
              <a:rPr lang="en-US" sz="1400" b="1" dirty="0" smtClean="0">
                <a:solidFill>
                  <a:schemeClr val="bg2">
                    <a:lumMod val="75000"/>
                  </a:schemeClr>
                </a:solidFill>
              </a:rPr>
              <a:t>Extra Maneuverability </a:t>
            </a:r>
          </a:p>
          <a:p>
            <a:endParaRPr lang="en-US" b="1" dirty="0">
              <a:solidFill>
                <a:schemeClr val="bg2">
                  <a:lumMod val="75000"/>
                </a:schemeClr>
              </a:solidFill>
            </a:endParaRPr>
          </a:p>
        </p:txBody>
      </p:sp>
    </p:spTree>
    <p:extLst>
      <p:ext uri="{BB962C8B-B14F-4D97-AF65-F5344CB8AC3E}">
        <p14:creationId xmlns:p14="http://schemas.microsoft.com/office/powerpoint/2010/main" val="462408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CAD Designs</a:t>
            </a:r>
            <a:endParaRPr lang="en-US" b="1" dirty="0">
              <a:solidFill>
                <a:schemeClr val="bg2"/>
              </a:solidFill>
            </a:endParaRPr>
          </a:p>
        </p:txBody>
      </p:sp>
      <p:pic>
        <p:nvPicPr>
          <p:cNvPr id="11" name="Content Placeholder 10"/>
          <p:cNvPicPr>
            <a:picLocks noGrp="1" noChangeAspect="1"/>
          </p:cNvPicPr>
          <p:nvPr>
            <p:ph sz="half" idx="2"/>
          </p:nvPr>
        </p:nvPicPr>
        <p:blipFill>
          <a:blip r:embed="rId2">
            <a:extLst>
              <a:ext uri="{BEBA8EAE-BF5A-486C-A8C5-ECC9F3942E4B}">
                <a14:imgProps xmlns:a14="http://schemas.microsoft.com/office/drawing/2010/main">
                  <a14:imgLayer r:embed="rId3">
                    <a14:imgEffect>
                      <a14:backgroundRemoval t="4260" b="97085" l="3733" r="91159">
                        <a14:backgroundMark x1="48330" y1="56054" x2="48330" y2="56054"/>
                        <a14:backgroundMark x1="47544" y1="52018" x2="47544" y2="52018"/>
                        <a14:backgroundMark x1="48330" y1="51794" x2="48330" y2="51794"/>
                      </a14:backgroundRemoval>
                    </a14:imgEffect>
                  </a14:imgLayer>
                </a14:imgProps>
              </a:ext>
              <a:ext uri="{28A0092B-C50C-407E-A947-70E740481C1C}">
                <a14:useLocalDpi xmlns:a14="http://schemas.microsoft.com/office/drawing/2010/main" val="0"/>
              </a:ext>
            </a:extLst>
          </a:blip>
          <a:stretch>
            <a:fillRect/>
          </a:stretch>
        </p:blipFill>
        <p:spPr>
          <a:xfrm>
            <a:off x="730954" y="1920711"/>
            <a:ext cx="3280793" cy="2874723"/>
          </a:xfrm>
        </p:spPr>
      </p:pic>
      <p:pic>
        <p:nvPicPr>
          <p:cNvPr id="12" name="Content Placeholder 11"/>
          <p:cNvPicPr>
            <a:picLocks noGrp="1" noChangeAspect="1"/>
          </p:cNvPicPr>
          <p:nvPr>
            <p:ph sz="quarter" idx="4"/>
          </p:nvPr>
        </p:nvPicPr>
        <p:blipFill>
          <a:blip r:embed="rId4">
            <a:extLst>
              <a:ext uri="{BEBA8EAE-BF5A-486C-A8C5-ECC9F3942E4B}">
                <a14:imgProps xmlns:a14="http://schemas.microsoft.com/office/drawing/2010/main">
                  <a14:imgLayer r:embed="rId5">
                    <a14:imgEffect>
                      <a14:backgroundRemoval t="9924" b="96183" l="0" r="89972"/>
                    </a14:imgEffect>
                  </a14:imgLayer>
                </a14:imgProps>
              </a:ext>
              <a:ext uri="{28A0092B-C50C-407E-A947-70E740481C1C}">
                <a14:useLocalDpi xmlns:a14="http://schemas.microsoft.com/office/drawing/2010/main" val="0"/>
              </a:ext>
            </a:extLst>
          </a:blip>
          <a:stretch>
            <a:fillRect/>
          </a:stretch>
        </p:blipFill>
        <p:spPr>
          <a:xfrm>
            <a:off x="8605711" y="1823867"/>
            <a:ext cx="2770321" cy="3032692"/>
          </a:xfrm>
        </p:spPr>
      </p:pic>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10" name="Content Placeholder 6"/>
          <p:cNvPicPr>
            <a:picLocks noChangeAspect="1"/>
          </p:cNvPicPr>
          <p:nvPr/>
        </p:nvPicPr>
        <p:blipFill>
          <a:blip r:embed="rId8">
            <a:extLst>
              <a:ext uri="{BEBA8EAE-BF5A-486C-A8C5-ECC9F3942E4B}">
                <a14:imgProps xmlns:a14="http://schemas.microsoft.com/office/drawing/2010/main">
                  <a14:imgLayer r:embed="rId9">
                    <a14:imgEffect>
                      <a14:backgroundRemoval t="5505" b="98349" l="1768" r="98106">
                        <a14:backgroundMark x1="20202" y1="40550" x2="20202" y2="40550"/>
                        <a14:backgroundMark x1="17677" y1="35413" x2="17677" y2="35413"/>
                        <a14:backgroundMark x1="21843" y1="29358" x2="21843" y2="29358"/>
                        <a14:backgroundMark x1="35859" y1="54128" x2="35859" y2="54128"/>
                        <a14:backgroundMark x1="43813" y1="54495" x2="43813" y2="54495"/>
                        <a14:backgroundMark x1="58333" y1="54679" x2="58333" y2="54679"/>
                        <a14:backgroundMark x1="53030" y1="54312" x2="53030" y2="54312"/>
                        <a14:backgroundMark x1="47727" y1="54128" x2="47727" y2="54128"/>
                        <a14:backgroundMark x1="74495" y1="67890" x2="74495" y2="67890"/>
                        <a14:backgroundMark x1="76010" y1="72477" x2="76010" y2="72477"/>
                        <a14:backgroundMark x1="71338" y1="79633" x2="71338" y2="79633"/>
                      </a14:backgroundRemoval>
                    </a14:imgEffect>
                  </a14:imgLayer>
                </a14:imgProps>
              </a:ext>
              <a:ext uri="{28A0092B-C50C-407E-A947-70E740481C1C}">
                <a14:useLocalDpi xmlns:a14="http://schemas.microsoft.com/office/drawing/2010/main" val="0"/>
              </a:ext>
            </a:extLst>
          </a:blip>
          <a:stretch>
            <a:fillRect/>
          </a:stretch>
        </p:blipFill>
        <p:spPr>
          <a:xfrm rot="1270374">
            <a:off x="4264839" y="1958176"/>
            <a:ext cx="3763168" cy="2589554"/>
          </a:xfrm>
          <a:prstGeom prst="rect">
            <a:avLst/>
          </a:prstGeom>
        </p:spPr>
      </p:pic>
    </p:spTree>
    <p:extLst>
      <p:ext uri="{BB962C8B-B14F-4D97-AF65-F5344CB8AC3E}">
        <p14:creationId xmlns:p14="http://schemas.microsoft.com/office/powerpoint/2010/main" val="1873220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lumMod val="75000"/>
                  </a:schemeClr>
                </a:solidFill>
              </a:rPr>
              <a:t>Force Analysis</a:t>
            </a:r>
            <a:endParaRPr lang="en-US" b="1" dirty="0">
              <a:solidFill>
                <a:schemeClr val="bg2">
                  <a:lumMod val="75000"/>
                </a:schemeClr>
              </a:solidFill>
            </a:endParaRPr>
          </a:p>
        </p:txBody>
      </p:sp>
      <p:sp>
        <p:nvSpPr>
          <p:cNvPr id="3" name="Content Placeholder 2"/>
          <p:cNvSpPr>
            <a:spLocks noGrp="1"/>
          </p:cNvSpPr>
          <p:nvPr>
            <p:ph idx="1"/>
          </p:nvPr>
        </p:nvSpPr>
        <p:spPr/>
        <p:txBody>
          <a:bodyPr/>
          <a:lstStyle/>
          <a:p>
            <a:pPr marL="0" indent="0">
              <a:buClr>
                <a:schemeClr val="bg2">
                  <a:lumMod val="75000"/>
                </a:schemeClr>
              </a:buClr>
              <a:buNone/>
            </a:pPr>
            <a:r>
              <a:rPr lang="en-US" b="1" dirty="0">
                <a:solidFill>
                  <a:schemeClr val="bg2">
                    <a:lumMod val="75000"/>
                  </a:schemeClr>
                </a:solidFill>
              </a:rPr>
              <a:t>There are 5 main forces affecting an </a:t>
            </a:r>
            <a:r>
              <a:rPr lang="en-US" b="1" dirty="0" smtClean="0">
                <a:solidFill>
                  <a:schemeClr val="bg2">
                    <a:lumMod val="75000"/>
                  </a:schemeClr>
                </a:solidFill>
              </a:rPr>
              <a:t>ROV:</a:t>
            </a:r>
            <a:r>
              <a:rPr lang="en-US" b="1" dirty="0">
                <a:solidFill>
                  <a:schemeClr val="bg2">
                    <a:lumMod val="75000"/>
                  </a:schemeClr>
                </a:solidFill>
              </a:rPr>
              <a:t/>
            </a:r>
            <a:br>
              <a:rPr lang="en-US" b="1" dirty="0">
                <a:solidFill>
                  <a:schemeClr val="bg2">
                    <a:lumMod val="75000"/>
                  </a:schemeClr>
                </a:solidFill>
              </a:rPr>
            </a:br>
            <a:endParaRPr lang="en-US" b="1" dirty="0">
              <a:solidFill>
                <a:schemeClr val="bg2">
                  <a:lumMod val="75000"/>
                </a:schemeClr>
              </a:solidFill>
            </a:endParaRPr>
          </a:p>
          <a:p>
            <a:pPr marL="457200" lvl="1" indent="0">
              <a:buClr>
                <a:schemeClr val="bg2">
                  <a:lumMod val="75000"/>
                </a:schemeClr>
              </a:buClr>
              <a:buNone/>
            </a:pPr>
            <a:r>
              <a:rPr lang="en-US" sz="2000" b="1" dirty="0" smtClean="0">
                <a:solidFill>
                  <a:schemeClr val="bg2">
                    <a:lumMod val="75000"/>
                  </a:schemeClr>
                </a:solidFill>
              </a:rPr>
              <a:t>									Buoyancy			     Drag</a:t>
            </a:r>
            <a:endParaRPr lang="en-US" sz="2000" b="1" dirty="0">
              <a:solidFill>
                <a:schemeClr val="bg2">
                  <a:lumMod val="75000"/>
                </a:schemeClr>
              </a:solidFill>
            </a:endParaRPr>
          </a:p>
          <a:p>
            <a:pPr marL="457200" lvl="1" indent="0">
              <a:buClr>
                <a:schemeClr val="bg2">
                  <a:lumMod val="75000"/>
                </a:schemeClr>
              </a:buClr>
              <a:buNone/>
            </a:pPr>
            <a:r>
              <a:rPr lang="en-US" sz="2000" b="1" dirty="0" smtClean="0">
                <a:solidFill>
                  <a:schemeClr val="bg2">
                    <a:lumMod val="75000"/>
                  </a:schemeClr>
                </a:solidFill>
              </a:rPr>
              <a:t>								 Lift</a:t>
            </a:r>
            <a:endParaRPr lang="en-US" sz="2000" b="1" dirty="0">
              <a:solidFill>
                <a:schemeClr val="bg2">
                  <a:lumMod val="75000"/>
                </a:schemeClr>
              </a:solidFill>
            </a:endParaRPr>
          </a:p>
          <a:p>
            <a:pPr marL="457200" lvl="1" indent="0">
              <a:buClr>
                <a:schemeClr val="bg2">
                  <a:lumMod val="75000"/>
                </a:schemeClr>
              </a:buClr>
              <a:buNone/>
            </a:pPr>
            <a:endParaRPr lang="en-US" sz="2000" b="1" dirty="0">
              <a:solidFill>
                <a:schemeClr val="bg2">
                  <a:lumMod val="75000"/>
                </a:schemeClr>
              </a:solidFill>
            </a:endParaRPr>
          </a:p>
          <a:p>
            <a:pPr marL="457200" lvl="1" indent="0">
              <a:buClr>
                <a:schemeClr val="bg2">
                  <a:lumMod val="75000"/>
                </a:schemeClr>
              </a:buClr>
              <a:buNone/>
            </a:pPr>
            <a:endParaRPr lang="en-US" sz="2000" b="1" dirty="0" smtClean="0">
              <a:solidFill>
                <a:schemeClr val="bg2">
                  <a:lumMod val="75000"/>
                </a:schemeClr>
              </a:solidFill>
            </a:endParaRPr>
          </a:p>
          <a:p>
            <a:pPr marL="457200" lvl="1" indent="0">
              <a:buClr>
                <a:schemeClr val="bg2">
                  <a:lumMod val="75000"/>
                </a:schemeClr>
              </a:buClr>
              <a:buNone/>
            </a:pPr>
            <a:endParaRPr lang="en-US" sz="2000" b="1" dirty="0">
              <a:solidFill>
                <a:schemeClr val="bg2">
                  <a:lumMod val="75000"/>
                </a:schemeClr>
              </a:solidFill>
            </a:endParaRPr>
          </a:p>
          <a:p>
            <a:pPr marL="457200" lvl="1" indent="0">
              <a:buClr>
                <a:schemeClr val="bg2">
                  <a:lumMod val="75000"/>
                </a:schemeClr>
              </a:buClr>
              <a:buNone/>
            </a:pPr>
            <a:endParaRPr lang="en-US" sz="2000" b="1" dirty="0" smtClean="0">
              <a:solidFill>
                <a:schemeClr val="bg2">
                  <a:lumMod val="75000"/>
                </a:schemeClr>
              </a:solidFill>
            </a:endParaRPr>
          </a:p>
          <a:p>
            <a:pPr marL="457200" lvl="1" indent="0">
              <a:buClr>
                <a:schemeClr val="bg2">
                  <a:lumMod val="75000"/>
                </a:schemeClr>
              </a:buClr>
              <a:buNone/>
            </a:pPr>
            <a:r>
              <a:rPr lang="en-US" sz="2000" b="1" dirty="0">
                <a:solidFill>
                  <a:schemeClr val="bg2">
                    <a:lumMod val="75000"/>
                  </a:schemeClr>
                </a:solidFill>
              </a:rPr>
              <a:t>	</a:t>
            </a:r>
            <a:r>
              <a:rPr lang="en-US" sz="2000" b="1" dirty="0" smtClean="0">
                <a:solidFill>
                  <a:schemeClr val="bg2">
                    <a:lumMod val="75000"/>
                  </a:schemeClr>
                </a:solidFill>
              </a:rPr>
              <a:t>			Thrust		</a:t>
            </a:r>
            <a:r>
              <a:rPr lang="en-US" sz="2000" b="1" dirty="0">
                <a:solidFill>
                  <a:schemeClr val="bg2">
                    <a:lumMod val="75000"/>
                  </a:schemeClr>
                </a:solidFill>
              </a:rPr>
              <a:t>		Weight</a:t>
            </a:r>
          </a:p>
          <a:p>
            <a:pPr marL="457200" lvl="1" indent="0">
              <a:buClr>
                <a:schemeClr val="bg2">
                  <a:lumMod val="75000"/>
                </a:schemeClr>
              </a:buClr>
              <a:buNone/>
            </a:pPr>
            <a:endParaRPr lang="en-US" sz="2000" b="1" dirty="0">
              <a:solidFill>
                <a:schemeClr val="bg2">
                  <a:lumMod val="75000"/>
                </a:schemeClr>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7" name="Content Placeholder 6"/>
          <p:cNvPicPr>
            <a:picLocks noChangeAspect="1"/>
          </p:cNvPicPr>
          <p:nvPr/>
        </p:nvPicPr>
        <p:blipFill>
          <a:blip r:embed="rId4">
            <a:extLst>
              <a:ext uri="{BEBA8EAE-BF5A-486C-A8C5-ECC9F3942E4B}">
                <a14:imgProps xmlns:a14="http://schemas.microsoft.com/office/drawing/2010/main">
                  <a14:imgLayer r:embed="rId5">
                    <a14:imgEffect>
                      <a14:backgroundRemoval t="1412" b="93647" l="2782" r="100000"/>
                    </a14:imgEffect>
                  </a14:imgLayer>
                </a14:imgProps>
              </a:ext>
            </a:extLst>
          </a:blip>
          <a:stretch>
            <a:fillRect/>
          </a:stretch>
        </p:blipFill>
        <p:spPr>
          <a:xfrm>
            <a:off x="3504406" y="2782744"/>
            <a:ext cx="5183188" cy="3225263"/>
          </a:xfrm>
          <a:prstGeom prst="rect">
            <a:avLst/>
          </a:prstGeom>
        </p:spPr>
      </p:pic>
    </p:spTree>
    <p:extLst>
      <p:ext uri="{BB962C8B-B14F-4D97-AF65-F5344CB8AC3E}">
        <p14:creationId xmlns:p14="http://schemas.microsoft.com/office/powerpoint/2010/main" val="4081099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Project Timeline</a:t>
            </a:r>
            <a:endParaRPr lang="en-US" b="1" dirty="0">
              <a:solidFill>
                <a:schemeClr val="bg2"/>
              </a:solidFill>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t>14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4" name="Content Placeholder 3"/>
          <p:cNvPicPr>
            <a:picLocks noGrp="1" noChangeAspect="1"/>
          </p:cNvPicPr>
          <p:nvPr>
            <p:ph sz="half" idx="2"/>
          </p:nvPr>
        </p:nvPicPr>
        <p:blipFill>
          <a:blip r:embed="rId4"/>
          <a:stretch>
            <a:fillRect/>
          </a:stretch>
        </p:blipFill>
        <p:spPr>
          <a:xfrm>
            <a:off x="646111" y="1379585"/>
            <a:ext cx="10838064" cy="4092528"/>
          </a:xfrm>
          <a:prstGeom prst="rect">
            <a:avLst/>
          </a:prstGeom>
        </p:spPr>
      </p:pic>
      <p:pic>
        <p:nvPicPr>
          <p:cNvPr id="7" name="Picture 6"/>
          <p:cNvPicPr>
            <a:picLocks noChangeAspect="1"/>
          </p:cNvPicPr>
          <p:nvPr/>
        </p:nvPicPr>
        <p:blipFill>
          <a:blip r:embed="rId5"/>
          <a:stretch>
            <a:fillRect/>
          </a:stretch>
        </p:blipFill>
        <p:spPr>
          <a:xfrm>
            <a:off x="1916484" y="5472113"/>
            <a:ext cx="8134350" cy="390525"/>
          </a:xfrm>
          <a:prstGeom prst="rect">
            <a:avLst/>
          </a:prstGeom>
        </p:spPr>
      </p:pic>
    </p:spTree>
    <p:extLst>
      <p:ext uri="{BB962C8B-B14F-4D97-AF65-F5344CB8AC3E}">
        <p14:creationId xmlns:p14="http://schemas.microsoft.com/office/powerpoint/2010/main" val="1901858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lumMod val="75000"/>
                  </a:schemeClr>
                </a:solidFill>
              </a:rPr>
              <a:t>Estimated Expenditures</a:t>
            </a:r>
            <a:endParaRPr lang="en-US" b="1" dirty="0">
              <a:solidFill>
                <a:schemeClr val="bg2">
                  <a:lumMod val="75000"/>
                </a:schemeClr>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15</a:t>
            </a:fld>
            <a:endParaRPr lang="en-US" dirty="0">
              <a:solidFill>
                <a:prstClr val="white">
                  <a:tint val="75000"/>
                </a:prst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sp>
        <p:nvSpPr>
          <p:cNvPr id="3" name="Content Placeholder 2"/>
          <p:cNvSpPr>
            <a:spLocks noGrp="1"/>
          </p:cNvSpPr>
          <p:nvPr>
            <p:ph idx="1"/>
          </p:nvPr>
        </p:nvSpPr>
        <p:spPr>
          <a:xfrm>
            <a:off x="646111" y="1348740"/>
            <a:ext cx="11081069" cy="5349240"/>
          </a:xfrm>
        </p:spPr>
        <p:txBody>
          <a:bodyPr/>
          <a:lstStyle/>
          <a:p>
            <a:pPr>
              <a:buClr>
                <a:schemeClr val="bg2">
                  <a:lumMod val="50000"/>
                </a:schemeClr>
              </a:buClr>
            </a:pPr>
            <a:r>
              <a:rPr lang="en-US" b="1" dirty="0" smtClean="0">
                <a:solidFill>
                  <a:schemeClr val="bg2">
                    <a:lumMod val="75000"/>
                  </a:schemeClr>
                </a:solidFill>
              </a:rPr>
              <a:t>Frame </a:t>
            </a:r>
            <a:r>
              <a:rPr lang="en-US" b="1" dirty="0" smtClean="0">
                <a:solidFill>
                  <a:schemeClr val="bg2">
                    <a:lumMod val="75000"/>
                  </a:schemeClr>
                </a:solidFill>
                <a:sym typeface="Wingdings" panose="05000000000000000000" pitchFamily="2" charset="2"/>
              </a:rPr>
              <a:t> $70 to $300</a:t>
            </a:r>
            <a:endParaRPr lang="en-US" b="1" dirty="0" smtClean="0">
              <a:solidFill>
                <a:schemeClr val="bg2">
                  <a:lumMod val="75000"/>
                </a:schemeClr>
              </a:solidFill>
            </a:endParaRPr>
          </a:p>
          <a:p>
            <a:pPr lvl="1">
              <a:buClr>
                <a:schemeClr val="bg2">
                  <a:lumMod val="50000"/>
                </a:schemeClr>
              </a:buClr>
            </a:pPr>
            <a:r>
              <a:rPr lang="en-US" b="1" dirty="0" smtClean="0">
                <a:solidFill>
                  <a:schemeClr val="bg2">
                    <a:lumMod val="75000"/>
                  </a:schemeClr>
                </a:solidFill>
              </a:rPr>
              <a:t>CPVC (~$70), PVC (~$250), Aluminum (~$150)</a:t>
            </a:r>
          </a:p>
          <a:p>
            <a:pPr>
              <a:buClr>
                <a:schemeClr val="bg2">
                  <a:lumMod val="50000"/>
                </a:schemeClr>
              </a:buClr>
            </a:pPr>
            <a:r>
              <a:rPr lang="en-US" b="1" dirty="0" smtClean="0">
                <a:solidFill>
                  <a:schemeClr val="bg2">
                    <a:lumMod val="75000"/>
                  </a:schemeClr>
                </a:solidFill>
              </a:rPr>
              <a:t>Baseboard </a:t>
            </a:r>
            <a:r>
              <a:rPr lang="en-US" b="1" dirty="0" smtClean="0">
                <a:solidFill>
                  <a:schemeClr val="bg2">
                    <a:lumMod val="75000"/>
                  </a:schemeClr>
                </a:solidFill>
                <a:sym typeface="Wingdings" panose="05000000000000000000" pitchFamily="2" charset="2"/>
              </a:rPr>
              <a:t> $50 to $80</a:t>
            </a:r>
            <a:endParaRPr lang="en-US" b="1" dirty="0" smtClean="0">
              <a:solidFill>
                <a:schemeClr val="bg2">
                  <a:lumMod val="75000"/>
                </a:schemeClr>
              </a:solidFill>
            </a:endParaRPr>
          </a:p>
          <a:p>
            <a:pPr lvl="1">
              <a:buClr>
                <a:schemeClr val="bg2">
                  <a:lumMod val="50000"/>
                </a:schemeClr>
              </a:buClr>
            </a:pPr>
            <a:r>
              <a:rPr lang="en-US" b="1" dirty="0" smtClean="0">
                <a:solidFill>
                  <a:schemeClr val="bg2">
                    <a:lumMod val="75000"/>
                  </a:schemeClr>
                </a:solidFill>
              </a:rPr>
              <a:t>Plastic (~$50), Aluminum (~$80)</a:t>
            </a:r>
          </a:p>
          <a:p>
            <a:pPr>
              <a:buClr>
                <a:schemeClr val="bg2">
                  <a:lumMod val="50000"/>
                </a:schemeClr>
              </a:buClr>
            </a:pPr>
            <a:r>
              <a:rPr lang="en-US" b="1" dirty="0" smtClean="0">
                <a:solidFill>
                  <a:schemeClr val="bg2">
                    <a:lumMod val="75000"/>
                  </a:schemeClr>
                </a:solidFill>
              </a:rPr>
              <a:t>Thrusters (Minimum 5, up to 8) </a:t>
            </a:r>
            <a:r>
              <a:rPr lang="en-US" b="1" dirty="0" smtClean="0">
                <a:solidFill>
                  <a:schemeClr val="bg2">
                    <a:lumMod val="75000"/>
                  </a:schemeClr>
                </a:solidFill>
                <a:sym typeface="Wingdings" panose="05000000000000000000" pitchFamily="2" charset="2"/>
              </a:rPr>
              <a:t> $600 to $2400</a:t>
            </a:r>
          </a:p>
          <a:p>
            <a:pPr>
              <a:buClr>
                <a:schemeClr val="bg2">
                  <a:lumMod val="50000"/>
                </a:schemeClr>
              </a:buClr>
            </a:pPr>
            <a:r>
              <a:rPr lang="en-US" b="1" dirty="0" smtClean="0">
                <a:solidFill>
                  <a:schemeClr val="bg2">
                    <a:lumMod val="75000"/>
                  </a:schemeClr>
                </a:solidFill>
                <a:sym typeface="Wingdings" panose="05000000000000000000" pitchFamily="2" charset="2"/>
              </a:rPr>
              <a:t>Ballast  $100 to $400</a:t>
            </a:r>
          </a:p>
          <a:p>
            <a:pPr>
              <a:buClr>
                <a:schemeClr val="bg2">
                  <a:lumMod val="50000"/>
                </a:schemeClr>
              </a:buClr>
            </a:pPr>
            <a:r>
              <a:rPr lang="en-US" b="1" dirty="0" smtClean="0">
                <a:solidFill>
                  <a:schemeClr val="bg2">
                    <a:lumMod val="75000"/>
                  </a:schemeClr>
                </a:solidFill>
                <a:sym typeface="Wingdings" panose="05000000000000000000" pitchFamily="2" charset="2"/>
              </a:rPr>
              <a:t>Watertight Enclosures  $50 to $200</a:t>
            </a:r>
          </a:p>
          <a:p>
            <a:pPr>
              <a:buClr>
                <a:schemeClr val="bg2">
                  <a:lumMod val="50000"/>
                </a:schemeClr>
              </a:buClr>
            </a:pPr>
            <a:r>
              <a:rPr lang="en-US" b="1" dirty="0" smtClean="0">
                <a:solidFill>
                  <a:schemeClr val="bg2">
                    <a:lumMod val="75000"/>
                  </a:schemeClr>
                </a:solidFill>
                <a:sym typeface="Wingdings" panose="05000000000000000000" pitchFamily="2" charset="2"/>
              </a:rPr>
              <a:t>Controllers and Cables  $200 to $600</a:t>
            </a:r>
          </a:p>
          <a:p>
            <a:pPr>
              <a:buClr>
                <a:schemeClr val="bg2">
                  <a:lumMod val="50000"/>
                </a:schemeClr>
              </a:buClr>
            </a:pPr>
            <a:r>
              <a:rPr lang="en-US" b="1" dirty="0" smtClean="0">
                <a:solidFill>
                  <a:schemeClr val="bg2">
                    <a:lumMod val="75000"/>
                  </a:schemeClr>
                </a:solidFill>
                <a:sym typeface="Wingdings" panose="05000000000000000000" pitchFamily="2" charset="2"/>
              </a:rPr>
              <a:t>Camera/s  $50 to $500</a:t>
            </a:r>
          </a:p>
          <a:p>
            <a:pPr>
              <a:buClr>
                <a:schemeClr val="bg2">
                  <a:lumMod val="50000"/>
                </a:schemeClr>
              </a:buClr>
            </a:pPr>
            <a:r>
              <a:rPr lang="en-US" b="1" dirty="0" smtClean="0">
                <a:solidFill>
                  <a:schemeClr val="bg2">
                    <a:lumMod val="75000"/>
                  </a:schemeClr>
                </a:solidFill>
                <a:sym typeface="Wingdings" panose="05000000000000000000" pitchFamily="2" charset="2"/>
              </a:rPr>
              <a:t>Pressure Sensors  $20 to $200</a:t>
            </a:r>
          </a:p>
          <a:p>
            <a:pPr>
              <a:buClr>
                <a:schemeClr val="bg2">
                  <a:lumMod val="50000"/>
                </a:schemeClr>
              </a:buClr>
            </a:pPr>
            <a:r>
              <a:rPr lang="en-US" b="1" dirty="0" smtClean="0">
                <a:solidFill>
                  <a:schemeClr val="bg2">
                    <a:lumMod val="75000"/>
                  </a:schemeClr>
                </a:solidFill>
                <a:sym typeface="Wingdings" panose="05000000000000000000" pitchFamily="2" charset="2"/>
              </a:rPr>
              <a:t>Arms  $800 to $2820</a:t>
            </a:r>
          </a:p>
          <a:p>
            <a:pPr marL="0" indent="0" algn="r">
              <a:buClr>
                <a:schemeClr val="bg2">
                  <a:lumMod val="50000"/>
                </a:schemeClr>
              </a:buClr>
              <a:buNone/>
            </a:pPr>
            <a:r>
              <a:rPr lang="en-US" sz="2400" b="1" dirty="0" smtClean="0">
                <a:solidFill>
                  <a:schemeClr val="bg2">
                    <a:lumMod val="75000"/>
                  </a:schemeClr>
                </a:solidFill>
                <a:sym typeface="Wingdings" panose="05000000000000000000" pitchFamily="2" charset="2"/>
              </a:rPr>
              <a:t>Total: Estimated Between $1840 and $7500</a:t>
            </a:r>
            <a:endParaRPr lang="en-US" sz="2400" b="1" dirty="0">
              <a:solidFill>
                <a:schemeClr val="bg2">
                  <a:lumMod val="75000"/>
                </a:schemeClr>
              </a:solidFill>
            </a:endParaRPr>
          </a:p>
          <a:p>
            <a:pPr lvl="1">
              <a:buClr>
                <a:schemeClr val="bg2">
                  <a:lumMod val="50000"/>
                </a:schemeClr>
              </a:buClr>
            </a:pPr>
            <a:endParaRPr lang="en-US" b="1" dirty="0">
              <a:solidFill>
                <a:schemeClr val="bg2">
                  <a:lumMod val="75000"/>
                </a:schemeClr>
              </a:solidFill>
            </a:endParaRPr>
          </a:p>
        </p:txBody>
      </p:sp>
      <p:sp>
        <p:nvSpPr>
          <p:cNvPr id="6" name="Cloud Callout 5"/>
          <p:cNvSpPr/>
          <p:nvPr/>
        </p:nvSpPr>
        <p:spPr>
          <a:xfrm>
            <a:off x="7300967" y="1568278"/>
            <a:ext cx="4206240" cy="3244532"/>
          </a:xfrm>
          <a:prstGeom prst="cloudCallout">
            <a:avLst>
              <a:gd name="adj1" fmla="val -78442"/>
              <a:gd name="adj2" fmla="val 78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886700" y="2252389"/>
            <a:ext cx="2986088" cy="1569660"/>
          </a:xfrm>
          <a:prstGeom prst="rect">
            <a:avLst/>
          </a:prstGeom>
          <a:noFill/>
        </p:spPr>
        <p:txBody>
          <a:bodyPr wrap="square" rtlCol="0">
            <a:spAutoFit/>
          </a:bodyPr>
          <a:lstStyle/>
          <a:p>
            <a:pPr algn="ctr"/>
            <a:r>
              <a:rPr lang="en-US" sz="2400" dirty="0" smtClean="0"/>
              <a:t>Price Variation based on a number of criteria (aluminum vs. </a:t>
            </a:r>
            <a:r>
              <a:rPr lang="en-US" sz="2400" dirty="0" err="1" smtClean="0"/>
              <a:t>pvc</a:t>
            </a:r>
            <a:r>
              <a:rPr lang="en-US" sz="2400" dirty="0" smtClean="0"/>
              <a:t>)</a:t>
            </a:r>
            <a:endParaRPr lang="en-US" sz="2400" dirty="0"/>
          </a:p>
        </p:txBody>
      </p:sp>
    </p:spTree>
    <p:extLst>
      <p:ext uri="{BB962C8B-B14F-4D97-AF65-F5344CB8AC3E}">
        <p14:creationId xmlns:p14="http://schemas.microsoft.com/office/powerpoint/2010/main" val="3021869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2388"/>
            <a:ext cx="9404723" cy="1400530"/>
          </a:xfrm>
        </p:spPr>
        <p:txBody>
          <a:bodyPr/>
          <a:lstStyle/>
          <a:p>
            <a:r>
              <a:rPr lang="en-US" b="1" dirty="0" smtClean="0">
                <a:solidFill>
                  <a:schemeClr val="bg2"/>
                </a:solidFill>
              </a:rPr>
              <a:t>Goals before Next Presentation</a:t>
            </a:r>
            <a:endParaRPr lang="en-US" b="1" dirty="0">
              <a:solidFill>
                <a:schemeClr val="bg2"/>
              </a:solidFill>
            </a:endParaRPr>
          </a:p>
        </p:txBody>
      </p:sp>
      <p:sp>
        <p:nvSpPr>
          <p:cNvPr id="3" name="Content Placeholder 2"/>
          <p:cNvSpPr>
            <a:spLocks noGrp="1"/>
          </p:cNvSpPr>
          <p:nvPr>
            <p:ph idx="1"/>
          </p:nvPr>
        </p:nvSpPr>
        <p:spPr>
          <a:xfrm>
            <a:off x="1943100" y="2052918"/>
            <a:ext cx="8106753" cy="4195481"/>
          </a:xfrm>
        </p:spPr>
        <p:txBody>
          <a:bodyPr>
            <a:normAutofit/>
          </a:bodyPr>
          <a:lstStyle/>
          <a:p>
            <a:pPr marL="457200" indent="-457200">
              <a:spcAft>
                <a:spcPts val="1200"/>
              </a:spcAft>
              <a:buClr>
                <a:schemeClr val="bg2">
                  <a:lumMod val="75000"/>
                </a:schemeClr>
              </a:buClr>
              <a:buFont typeface="+mj-lt"/>
              <a:buAutoNum type="arabicPeriod"/>
            </a:pPr>
            <a:r>
              <a:rPr lang="en-US" sz="2800" b="1" dirty="0" smtClean="0">
                <a:solidFill>
                  <a:schemeClr val="bg2"/>
                </a:solidFill>
              </a:rPr>
              <a:t>Stress and Force Analysis of Designs.</a:t>
            </a:r>
          </a:p>
          <a:p>
            <a:pPr marL="457200" indent="-457200">
              <a:spcAft>
                <a:spcPts val="1200"/>
              </a:spcAft>
              <a:buClr>
                <a:schemeClr val="bg2">
                  <a:lumMod val="75000"/>
                </a:schemeClr>
              </a:buClr>
              <a:buFont typeface="+mj-lt"/>
              <a:buAutoNum type="arabicPeriod"/>
            </a:pPr>
            <a:r>
              <a:rPr lang="en-US" sz="2800" b="1" dirty="0" smtClean="0">
                <a:solidFill>
                  <a:schemeClr val="bg2"/>
                </a:solidFill>
              </a:rPr>
              <a:t>CFD Analysis of Designs.</a:t>
            </a:r>
          </a:p>
          <a:p>
            <a:pPr marL="457200" indent="-457200">
              <a:spcAft>
                <a:spcPts val="1200"/>
              </a:spcAft>
              <a:buClr>
                <a:schemeClr val="bg2">
                  <a:lumMod val="75000"/>
                </a:schemeClr>
              </a:buClr>
              <a:buFont typeface="+mj-lt"/>
              <a:buAutoNum type="arabicPeriod"/>
            </a:pPr>
            <a:r>
              <a:rPr lang="en-US" sz="2800" b="1" dirty="0" smtClean="0">
                <a:solidFill>
                  <a:schemeClr val="bg2"/>
                </a:solidFill>
              </a:rPr>
              <a:t>Search for Sponsors and Adviser.</a:t>
            </a:r>
          </a:p>
          <a:p>
            <a:pPr marL="457200" indent="-457200">
              <a:spcAft>
                <a:spcPts val="1200"/>
              </a:spcAft>
              <a:buClr>
                <a:schemeClr val="bg2">
                  <a:lumMod val="75000"/>
                </a:schemeClr>
              </a:buClr>
              <a:buFont typeface="+mj-lt"/>
              <a:buAutoNum type="arabicPeriod"/>
            </a:pPr>
            <a:endParaRPr lang="en-US" sz="2800" b="1" dirty="0">
              <a:solidFill>
                <a:schemeClr val="bg2"/>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spTree>
    <p:extLst>
      <p:ext uri="{BB962C8B-B14F-4D97-AF65-F5344CB8AC3E}">
        <p14:creationId xmlns:p14="http://schemas.microsoft.com/office/powerpoint/2010/main" val="2744862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Thank You for Listening!</a:t>
            </a:r>
            <a:endParaRPr lang="en-US" b="1" dirty="0">
              <a:solidFill>
                <a:schemeClr val="bg2"/>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sp>
        <p:nvSpPr>
          <p:cNvPr id="8" name="TextBox 7"/>
          <p:cNvSpPr txBox="1"/>
          <p:nvPr/>
        </p:nvSpPr>
        <p:spPr>
          <a:xfrm>
            <a:off x="1423447" y="2931736"/>
            <a:ext cx="8050491" cy="1200329"/>
          </a:xfrm>
          <a:prstGeom prst="rect">
            <a:avLst/>
          </a:prstGeom>
          <a:noFill/>
        </p:spPr>
        <p:txBody>
          <a:bodyPr wrap="square" rtlCol="0">
            <a:spAutoFit/>
          </a:bodyPr>
          <a:lstStyle/>
          <a:p>
            <a:pPr algn="ctr"/>
            <a:r>
              <a:rPr lang="en-US" sz="3600" b="1" dirty="0" smtClean="0">
                <a:solidFill>
                  <a:schemeClr val="bg2">
                    <a:lumMod val="75000"/>
                  </a:schemeClr>
                </a:solidFill>
              </a:rPr>
              <a:t>Any Questions, Comments, or Concerns?</a:t>
            </a:r>
            <a:endParaRPr lang="en-US" sz="3600" b="1" dirty="0">
              <a:solidFill>
                <a:schemeClr val="bg2">
                  <a:lumMod val="75000"/>
                </a:schemeClr>
              </a:solidFill>
            </a:endParaRPr>
          </a:p>
        </p:txBody>
      </p:sp>
    </p:spTree>
    <p:extLst>
      <p:ext uri="{BB962C8B-B14F-4D97-AF65-F5344CB8AC3E}">
        <p14:creationId xmlns:p14="http://schemas.microsoft.com/office/powerpoint/2010/main" val="3589852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lumMod val="75000"/>
                  </a:schemeClr>
                </a:solidFill>
              </a:rPr>
              <a:t>ROV Presentation Outline</a:t>
            </a:r>
            <a:endParaRPr lang="en-US" b="1" dirty="0">
              <a:solidFill>
                <a:schemeClr val="bg2">
                  <a:lumMod val="75000"/>
                </a:schemeClr>
              </a:solidFill>
            </a:endParaRPr>
          </a:p>
        </p:txBody>
      </p:sp>
      <p:sp>
        <p:nvSpPr>
          <p:cNvPr id="3" name="Content Placeholder 2"/>
          <p:cNvSpPr>
            <a:spLocks noGrp="1"/>
          </p:cNvSpPr>
          <p:nvPr>
            <p:ph idx="1"/>
          </p:nvPr>
        </p:nvSpPr>
        <p:spPr>
          <a:xfrm>
            <a:off x="499621" y="1853248"/>
            <a:ext cx="11227323" cy="4395151"/>
          </a:xfrm>
        </p:spPr>
        <p:txBody>
          <a:bodyPr numCol="2">
            <a:normAutofit/>
          </a:bodyPr>
          <a:lstStyle/>
          <a:p>
            <a:pPr>
              <a:buClr>
                <a:schemeClr val="bg2">
                  <a:lumMod val="75000"/>
                </a:schemeClr>
              </a:buClr>
            </a:pPr>
            <a:r>
              <a:rPr lang="en-US" sz="2400" b="1" dirty="0">
                <a:solidFill>
                  <a:schemeClr val="bg2"/>
                </a:solidFill>
              </a:rPr>
              <a:t>What is an ROV?</a:t>
            </a:r>
          </a:p>
          <a:p>
            <a:pPr>
              <a:buClr>
                <a:schemeClr val="bg2">
                  <a:lumMod val="75000"/>
                </a:schemeClr>
              </a:buClr>
            </a:pPr>
            <a:r>
              <a:rPr lang="en-US" sz="2400" b="1" dirty="0">
                <a:solidFill>
                  <a:schemeClr val="bg2"/>
                </a:solidFill>
              </a:rPr>
              <a:t>A Brief History of </a:t>
            </a:r>
            <a:r>
              <a:rPr lang="en-US" sz="2400" b="1" dirty="0" smtClean="0">
                <a:solidFill>
                  <a:schemeClr val="bg2"/>
                </a:solidFill>
              </a:rPr>
              <a:t>ROVs</a:t>
            </a:r>
          </a:p>
          <a:p>
            <a:pPr>
              <a:buClr>
                <a:schemeClr val="bg2">
                  <a:lumMod val="75000"/>
                </a:schemeClr>
              </a:buClr>
            </a:pPr>
            <a:r>
              <a:rPr lang="en-US" sz="2400" b="1" dirty="0" smtClean="0">
                <a:solidFill>
                  <a:schemeClr val="bg2"/>
                </a:solidFill>
              </a:rPr>
              <a:t>The Problem </a:t>
            </a:r>
            <a:r>
              <a:rPr lang="en-US" sz="2400" b="1" dirty="0">
                <a:solidFill>
                  <a:schemeClr val="bg2"/>
                </a:solidFill>
              </a:rPr>
              <a:t>in the Industry</a:t>
            </a:r>
          </a:p>
          <a:p>
            <a:pPr>
              <a:buClr>
                <a:schemeClr val="bg2">
                  <a:lumMod val="75000"/>
                </a:schemeClr>
              </a:buClr>
            </a:pPr>
            <a:r>
              <a:rPr lang="en-US" sz="2400" b="1" dirty="0">
                <a:solidFill>
                  <a:schemeClr val="bg2"/>
                </a:solidFill>
              </a:rPr>
              <a:t>Project </a:t>
            </a:r>
            <a:r>
              <a:rPr lang="en-US" sz="2400" b="1" dirty="0" smtClean="0">
                <a:solidFill>
                  <a:schemeClr val="bg2"/>
                </a:solidFill>
              </a:rPr>
              <a:t>Goals</a:t>
            </a:r>
            <a:endParaRPr lang="en-US" sz="2400" b="1" dirty="0">
              <a:solidFill>
                <a:schemeClr val="bg2"/>
              </a:solidFill>
            </a:endParaRPr>
          </a:p>
          <a:p>
            <a:pPr>
              <a:buClr>
                <a:schemeClr val="bg2">
                  <a:lumMod val="75000"/>
                </a:schemeClr>
              </a:buClr>
            </a:pPr>
            <a:r>
              <a:rPr lang="en-US" sz="2400" b="1" dirty="0" smtClean="0">
                <a:solidFill>
                  <a:schemeClr val="bg2"/>
                </a:solidFill>
              </a:rPr>
              <a:t>The MATE </a:t>
            </a:r>
            <a:r>
              <a:rPr lang="en-US" sz="2400" b="1" dirty="0">
                <a:solidFill>
                  <a:schemeClr val="bg2"/>
                </a:solidFill>
              </a:rPr>
              <a:t>Competition</a:t>
            </a:r>
          </a:p>
          <a:p>
            <a:pPr>
              <a:buClr>
                <a:schemeClr val="bg2">
                  <a:lumMod val="75000"/>
                </a:schemeClr>
              </a:buClr>
            </a:pPr>
            <a:r>
              <a:rPr lang="en-US" sz="2400" b="1" dirty="0">
                <a:solidFill>
                  <a:schemeClr val="bg2"/>
                </a:solidFill>
              </a:rPr>
              <a:t>ROV </a:t>
            </a:r>
            <a:r>
              <a:rPr lang="en-US" sz="2400" b="1" dirty="0" smtClean="0">
                <a:solidFill>
                  <a:schemeClr val="bg2"/>
                </a:solidFill>
              </a:rPr>
              <a:t>Systems</a:t>
            </a:r>
            <a:endParaRPr lang="en-US" sz="2400" b="1" dirty="0">
              <a:solidFill>
                <a:schemeClr val="bg2"/>
              </a:solidFill>
            </a:endParaRPr>
          </a:p>
          <a:p>
            <a:pPr>
              <a:buClr>
                <a:schemeClr val="bg2">
                  <a:lumMod val="75000"/>
                </a:schemeClr>
              </a:buClr>
            </a:pPr>
            <a:r>
              <a:rPr lang="en-US" sz="2400" b="1" dirty="0" smtClean="0">
                <a:solidFill>
                  <a:schemeClr val="bg2"/>
                </a:solidFill>
              </a:rPr>
              <a:t>Basic Frame </a:t>
            </a:r>
            <a:r>
              <a:rPr lang="en-US" sz="2400" b="1" dirty="0">
                <a:solidFill>
                  <a:schemeClr val="bg2"/>
                </a:solidFill>
              </a:rPr>
              <a:t>Designs</a:t>
            </a:r>
          </a:p>
          <a:p>
            <a:pPr>
              <a:buClr>
                <a:schemeClr val="bg2">
                  <a:lumMod val="75000"/>
                </a:schemeClr>
              </a:buClr>
            </a:pPr>
            <a:r>
              <a:rPr lang="en-US" sz="2400" b="1" dirty="0" smtClean="0">
                <a:solidFill>
                  <a:schemeClr val="bg2"/>
                </a:solidFill>
              </a:rPr>
              <a:t>Design </a:t>
            </a:r>
            <a:r>
              <a:rPr lang="en-US" sz="2400" b="1" dirty="0">
                <a:solidFill>
                  <a:schemeClr val="bg2"/>
                </a:solidFill>
              </a:rPr>
              <a:t>Comparison</a:t>
            </a:r>
            <a:br>
              <a:rPr lang="en-US" sz="2400" b="1" dirty="0">
                <a:solidFill>
                  <a:schemeClr val="bg2"/>
                </a:solidFill>
              </a:rPr>
            </a:br>
            <a:r>
              <a:rPr lang="en-US" sz="2400" b="1" dirty="0">
                <a:solidFill>
                  <a:schemeClr val="bg2"/>
                </a:solidFill>
              </a:rPr>
              <a:t>and </a:t>
            </a:r>
            <a:r>
              <a:rPr lang="en-US" sz="2400" b="1" dirty="0" smtClean="0">
                <a:solidFill>
                  <a:schemeClr val="bg2"/>
                </a:solidFill>
              </a:rPr>
              <a:t>Selection Criteria</a:t>
            </a:r>
          </a:p>
          <a:p>
            <a:pPr>
              <a:buClr>
                <a:schemeClr val="bg2">
                  <a:lumMod val="75000"/>
                </a:schemeClr>
              </a:buClr>
            </a:pPr>
            <a:r>
              <a:rPr lang="en-US" sz="2400" b="1" dirty="0" smtClean="0">
                <a:solidFill>
                  <a:schemeClr val="bg2"/>
                </a:solidFill>
              </a:rPr>
              <a:t>CAD Designs</a:t>
            </a:r>
          </a:p>
          <a:p>
            <a:pPr>
              <a:buClr>
                <a:schemeClr val="bg2">
                  <a:lumMod val="75000"/>
                </a:schemeClr>
              </a:buClr>
            </a:pPr>
            <a:r>
              <a:rPr lang="en-US" sz="2400" b="1" dirty="0" smtClean="0">
                <a:solidFill>
                  <a:schemeClr val="bg2"/>
                </a:solidFill>
              </a:rPr>
              <a:t>Project Timeline</a:t>
            </a:r>
          </a:p>
          <a:p>
            <a:pPr>
              <a:buClr>
                <a:schemeClr val="bg2">
                  <a:lumMod val="75000"/>
                </a:schemeClr>
              </a:buClr>
            </a:pPr>
            <a:r>
              <a:rPr lang="en-US" sz="2400" b="1" dirty="0" smtClean="0">
                <a:solidFill>
                  <a:schemeClr val="bg2"/>
                </a:solidFill>
              </a:rPr>
              <a:t>Estimated Expenditures</a:t>
            </a:r>
          </a:p>
          <a:p>
            <a:pPr>
              <a:buClr>
                <a:schemeClr val="bg2">
                  <a:lumMod val="75000"/>
                </a:schemeClr>
              </a:buClr>
            </a:pPr>
            <a:r>
              <a:rPr lang="en-US" sz="2400" b="1" dirty="0" smtClean="0">
                <a:solidFill>
                  <a:schemeClr val="bg2"/>
                </a:solidFill>
              </a:rPr>
              <a:t>Goals for the next presentation</a:t>
            </a:r>
          </a:p>
          <a:p>
            <a:pPr>
              <a:buClr>
                <a:schemeClr val="bg2">
                  <a:lumMod val="75000"/>
                </a:schemeClr>
              </a:buClr>
            </a:pPr>
            <a:r>
              <a:rPr lang="en-US" sz="2400" b="1" dirty="0" smtClean="0">
                <a:solidFill>
                  <a:schemeClr val="bg2"/>
                </a:solidFill>
              </a:rPr>
              <a:t>Questions/Comments</a:t>
            </a:r>
            <a:endParaRPr lang="en-US" sz="2400" b="1" dirty="0">
              <a:solidFill>
                <a:schemeClr val="bg2"/>
              </a:solidFill>
            </a:endParaRPr>
          </a:p>
          <a:p>
            <a:endParaRPr lang="en-US" sz="2400" b="1" dirty="0">
              <a:solidFill>
                <a:schemeClr val="bg2"/>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spTree>
    <p:extLst>
      <p:ext uri="{BB962C8B-B14F-4D97-AF65-F5344CB8AC3E}">
        <p14:creationId xmlns:p14="http://schemas.microsoft.com/office/powerpoint/2010/main" val="2808900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What is an ROV?</a:t>
            </a:r>
            <a:endParaRPr lang="en-US" b="1" dirty="0">
              <a:solidFill>
                <a:schemeClr val="bg2"/>
              </a:solidFill>
            </a:endParaRPr>
          </a:p>
        </p:txBody>
      </p:sp>
      <p:sp>
        <p:nvSpPr>
          <p:cNvPr id="3" name="Content Placeholder 2"/>
          <p:cNvSpPr>
            <a:spLocks noGrp="1"/>
          </p:cNvSpPr>
          <p:nvPr>
            <p:ph idx="1"/>
          </p:nvPr>
        </p:nvSpPr>
        <p:spPr>
          <a:xfrm>
            <a:off x="1103312" y="1404594"/>
            <a:ext cx="9107488" cy="5028290"/>
          </a:xfrm>
        </p:spPr>
        <p:txBody>
          <a:bodyPr numCol="2">
            <a:normAutofit/>
          </a:bodyPr>
          <a:lstStyle/>
          <a:p>
            <a:pPr>
              <a:buClr>
                <a:schemeClr val="bg2">
                  <a:lumMod val="75000"/>
                </a:schemeClr>
              </a:buClr>
            </a:pPr>
            <a:r>
              <a:rPr lang="en-US" sz="2400" b="1" dirty="0" smtClean="0">
                <a:solidFill>
                  <a:schemeClr val="bg2"/>
                </a:solidFill>
              </a:rPr>
              <a:t>[R] – Remotely</a:t>
            </a:r>
          </a:p>
          <a:p>
            <a:pPr>
              <a:buClr>
                <a:schemeClr val="bg2">
                  <a:lumMod val="75000"/>
                </a:schemeClr>
              </a:buClr>
            </a:pPr>
            <a:r>
              <a:rPr lang="en-US" sz="2400" b="1" dirty="0" smtClean="0">
                <a:solidFill>
                  <a:schemeClr val="bg2"/>
                </a:solidFill>
              </a:rPr>
              <a:t>[O] – Operated</a:t>
            </a:r>
          </a:p>
          <a:p>
            <a:pPr>
              <a:buClr>
                <a:schemeClr val="bg2">
                  <a:lumMod val="75000"/>
                </a:schemeClr>
              </a:buClr>
            </a:pPr>
            <a:r>
              <a:rPr lang="en-US" sz="2400" b="1" dirty="0" smtClean="0">
                <a:solidFill>
                  <a:schemeClr val="bg2"/>
                </a:solidFill>
              </a:rPr>
              <a:t>[V] – Vehicle</a:t>
            </a:r>
          </a:p>
          <a:p>
            <a:pPr>
              <a:buClr>
                <a:schemeClr val="bg2">
                  <a:lumMod val="75000"/>
                </a:schemeClr>
              </a:buClr>
            </a:pPr>
            <a:endParaRPr lang="en-US" sz="2400" b="1" dirty="0" smtClean="0">
              <a:solidFill>
                <a:schemeClr val="bg2"/>
              </a:solidFill>
            </a:endParaRPr>
          </a:p>
          <a:p>
            <a:pPr>
              <a:buClr>
                <a:schemeClr val="bg2">
                  <a:lumMod val="75000"/>
                </a:schemeClr>
              </a:buClr>
            </a:pPr>
            <a:r>
              <a:rPr lang="en-US" sz="2400" b="1" dirty="0" smtClean="0">
                <a:solidFill>
                  <a:schemeClr val="bg2"/>
                </a:solidFill>
              </a:rPr>
              <a:t>Used in:</a:t>
            </a:r>
          </a:p>
          <a:p>
            <a:pPr lvl="1">
              <a:buClr>
                <a:schemeClr val="bg2">
                  <a:lumMod val="75000"/>
                </a:schemeClr>
              </a:buClr>
            </a:pPr>
            <a:r>
              <a:rPr lang="en-US" sz="2000" b="1" dirty="0" smtClean="0">
                <a:solidFill>
                  <a:schemeClr val="bg2"/>
                </a:solidFill>
              </a:rPr>
              <a:t>National Defense.</a:t>
            </a:r>
          </a:p>
          <a:p>
            <a:pPr lvl="1">
              <a:buClr>
                <a:schemeClr val="bg2">
                  <a:lumMod val="75000"/>
                </a:schemeClr>
              </a:buClr>
            </a:pPr>
            <a:r>
              <a:rPr lang="en-US" sz="2000" b="1" dirty="0" smtClean="0">
                <a:solidFill>
                  <a:schemeClr val="bg2"/>
                </a:solidFill>
              </a:rPr>
              <a:t>Resource Extraction.</a:t>
            </a:r>
          </a:p>
          <a:p>
            <a:pPr lvl="1">
              <a:buClr>
                <a:schemeClr val="bg2">
                  <a:lumMod val="75000"/>
                </a:schemeClr>
              </a:buClr>
            </a:pPr>
            <a:r>
              <a:rPr lang="en-US" sz="2000" b="1" dirty="0" smtClean="0">
                <a:solidFill>
                  <a:schemeClr val="bg2"/>
                </a:solidFill>
              </a:rPr>
              <a:t>Science.</a:t>
            </a:r>
          </a:p>
          <a:p>
            <a:pPr lvl="1">
              <a:buClr>
                <a:schemeClr val="bg2">
                  <a:lumMod val="75000"/>
                </a:schemeClr>
              </a:buClr>
            </a:pPr>
            <a:r>
              <a:rPr lang="en-US" sz="2000" b="1" dirty="0" smtClean="0">
                <a:solidFill>
                  <a:schemeClr val="bg2"/>
                </a:solidFill>
              </a:rPr>
              <a:t>Telecommunications.</a:t>
            </a:r>
          </a:p>
          <a:p>
            <a:pPr lvl="1">
              <a:buClr>
                <a:schemeClr val="bg2">
                  <a:lumMod val="75000"/>
                </a:schemeClr>
              </a:buClr>
            </a:pPr>
            <a:r>
              <a:rPr lang="en-US" sz="2000" b="1" dirty="0" smtClean="0">
                <a:solidFill>
                  <a:schemeClr val="bg2"/>
                </a:solidFill>
              </a:rPr>
              <a:t>Search and Recovery.</a:t>
            </a:r>
          </a:p>
          <a:p>
            <a:pPr lvl="1">
              <a:buClr>
                <a:schemeClr val="bg2">
                  <a:lumMod val="75000"/>
                </a:schemeClr>
              </a:buClr>
            </a:pPr>
            <a:endParaRPr lang="en-US" sz="2000" b="1" dirty="0" smtClean="0">
              <a:solidFill>
                <a:schemeClr val="bg2"/>
              </a:solidFill>
            </a:endParaRPr>
          </a:p>
          <a:p>
            <a:pPr lvl="1">
              <a:buClr>
                <a:schemeClr val="bg2">
                  <a:lumMod val="75000"/>
                </a:schemeClr>
              </a:buClr>
            </a:pPr>
            <a:endParaRPr lang="en-US" sz="2000" b="1" dirty="0">
              <a:solidFill>
                <a:schemeClr val="bg2"/>
              </a:solidFill>
            </a:endParaRPr>
          </a:p>
          <a:p>
            <a:pPr lvl="1">
              <a:buClr>
                <a:schemeClr val="bg2">
                  <a:lumMod val="75000"/>
                </a:schemeClr>
              </a:buClr>
            </a:pPr>
            <a:endParaRPr lang="en-US" sz="2000" b="1" dirty="0">
              <a:solidFill>
                <a:schemeClr val="bg2"/>
              </a:solidFill>
            </a:endParaRPr>
          </a:p>
          <a:p>
            <a:pPr lvl="1">
              <a:buClr>
                <a:schemeClr val="bg2">
                  <a:lumMod val="75000"/>
                </a:schemeClr>
              </a:buClr>
            </a:pPr>
            <a:endParaRPr lang="en-US" sz="2000" b="1" dirty="0" smtClean="0">
              <a:solidFill>
                <a:schemeClr val="bg2"/>
              </a:solidFill>
            </a:endParaRPr>
          </a:p>
          <a:p>
            <a:pPr lvl="1">
              <a:buClr>
                <a:schemeClr val="bg2">
                  <a:lumMod val="75000"/>
                </a:schemeClr>
              </a:buClr>
            </a:pPr>
            <a:endParaRPr lang="en-US" sz="2000" b="1" dirty="0">
              <a:solidFill>
                <a:schemeClr val="bg2"/>
              </a:solidFill>
            </a:endParaRPr>
          </a:p>
          <a:p>
            <a:pPr lvl="1">
              <a:buClr>
                <a:schemeClr val="bg2">
                  <a:lumMod val="75000"/>
                </a:schemeClr>
              </a:buClr>
            </a:pPr>
            <a:endParaRPr lang="en-US" sz="2000" b="1" dirty="0" smtClean="0">
              <a:solidFill>
                <a:schemeClr val="bg2"/>
              </a:solidFill>
            </a:endParaRPr>
          </a:p>
          <a:p>
            <a:pPr lvl="1">
              <a:buClr>
                <a:schemeClr val="bg2">
                  <a:lumMod val="75000"/>
                </a:schemeClr>
              </a:buClr>
            </a:pPr>
            <a:endParaRPr lang="en-US" sz="2000" b="1" dirty="0">
              <a:solidFill>
                <a:schemeClr val="bg2"/>
              </a:solidFill>
            </a:endParaRPr>
          </a:p>
          <a:p>
            <a:pPr lvl="1">
              <a:buClr>
                <a:schemeClr val="bg2">
                  <a:lumMod val="75000"/>
                </a:schemeClr>
              </a:buClr>
            </a:pPr>
            <a:r>
              <a:rPr lang="en-US" sz="2000" b="1" dirty="0" smtClean="0">
                <a:solidFill>
                  <a:schemeClr val="bg2"/>
                </a:solidFill>
              </a:rPr>
              <a:t>Construction, Inspection, and Maintenance.</a:t>
            </a:r>
          </a:p>
          <a:p>
            <a:pPr lvl="1">
              <a:buClr>
                <a:schemeClr val="bg2">
                  <a:lumMod val="75000"/>
                </a:schemeClr>
              </a:buClr>
            </a:pPr>
            <a:r>
              <a:rPr lang="en-US" sz="2000" b="1" dirty="0" smtClean="0">
                <a:solidFill>
                  <a:schemeClr val="bg2"/>
                </a:solidFill>
              </a:rPr>
              <a:t>Archaeology</a:t>
            </a:r>
          </a:p>
          <a:p>
            <a:pPr lvl="1">
              <a:buClr>
                <a:schemeClr val="bg2">
                  <a:lumMod val="75000"/>
                </a:schemeClr>
              </a:buClr>
            </a:pPr>
            <a:r>
              <a:rPr lang="en-US" sz="2000" b="1" dirty="0" smtClean="0">
                <a:solidFill>
                  <a:schemeClr val="bg2"/>
                </a:solidFill>
              </a:rPr>
              <a:t>Recreation and Entertainment.</a:t>
            </a:r>
          </a:p>
          <a:p>
            <a:pPr lvl="1">
              <a:buClr>
                <a:schemeClr val="bg2">
                  <a:lumMod val="75000"/>
                </a:schemeClr>
              </a:buClr>
            </a:pPr>
            <a:r>
              <a:rPr lang="en-US" sz="2000" b="1" dirty="0" smtClean="0">
                <a:solidFill>
                  <a:schemeClr val="bg2"/>
                </a:solidFill>
              </a:rPr>
              <a:t>Education.</a:t>
            </a:r>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7" name="Picture 2" descr="http://subseaworldnews.com/wp-content/uploads/2012/04/USA-Global-Diving-Salvage-Acquires-Saab-Seaeye-Falcon-ROV.jpg"/>
          <p:cNvPicPr>
            <a:picLocks noChangeAspect="1" noChangeArrowheads="1"/>
          </p:cNvPicPr>
          <p:nvPr/>
        </p:nvPicPr>
        <p:blipFill rotWithShape="1">
          <a:blip r:embed="rId5">
            <a:extLst>
              <a:ext uri="{28A0092B-C50C-407E-A947-70E740481C1C}">
                <a14:useLocalDpi xmlns:a14="http://schemas.microsoft.com/office/drawing/2010/main" val="0"/>
              </a:ext>
            </a:extLst>
          </a:blip>
          <a:srcRect l="42978" t="38011"/>
          <a:stretch/>
        </p:blipFill>
        <p:spPr bwMode="auto">
          <a:xfrm>
            <a:off x="5371386" y="973989"/>
            <a:ext cx="3561274" cy="29447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299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A Brief History of ROVs</a:t>
            </a:r>
            <a:endParaRPr lang="en-US" b="1" dirty="0">
              <a:solidFill>
                <a:schemeClr val="bg2"/>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pPr/>
              <a:t>4</a:t>
            </a:fld>
            <a:endParaRPr lang="en-US" dirty="0"/>
          </a:p>
        </p:txBody>
      </p:sp>
      <p:sp>
        <p:nvSpPr>
          <p:cNvPr id="10" name="Content Placeholder 9"/>
          <p:cNvSpPr>
            <a:spLocks noGrp="1"/>
          </p:cNvSpPr>
          <p:nvPr>
            <p:ph idx="1"/>
          </p:nvPr>
        </p:nvSpPr>
        <p:spPr>
          <a:xfrm>
            <a:off x="1103312" y="1496529"/>
            <a:ext cx="8946541" cy="2188672"/>
          </a:xfrm>
        </p:spPr>
        <p:txBody>
          <a:bodyPr>
            <a:normAutofit/>
          </a:bodyPr>
          <a:lstStyle/>
          <a:p>
            <a:pPr>
              <a:spcBef>
                <a:spcPts val="2400"/>
              </a:spcBef>
              <a:buClr>
                <a:schemeClr val="bg2">
                  <a:lumMod val="75000"/>
                </a:schemeClr>
              </a:buClr>
            </a:pPr>
            <a:r>
              <a:rPr lang="en-US" b="1" dirty="0" smtClean="0">
                <a:solidFill>
                  <a:schemeClr val="bg2"/>
                </a:solidFill>
              </a:rPr>
              <a:t>Existed in one form or another since 1860s.</a:t>
            </a:r>
          </a:p>
          <a:p>
            <a:pPr>
              <a:spcBef>
                <a:spcPts val="2400"/>
              </a:spcBef>
              <a:buClr>
                <a:schemeClr val="bg2">
                  <a:lumMod val="75000"/>
                </a:schemeClr>
              </a:buClr>
            </a:pPr>
            <a:r>
              <a:rPr lang="en-US" b="1" dirty="0" smtClean="0">
                <a:solidFill>
                  <a:schemeClr val="bg2"/>
                </a:solidFill>
              </a:rPr>
              <a:t>In 1953 the first tethered ROV was developed.</a:t>
            </a:r>
          </a:p>
          <a:p>
            <a:pPr>
              <a:spcBef>
                <a:spcPts val="2400"/>
              </a:spcBef>
              <a:buClr>
                <a:schemeClr val="bg2">
                  <a:lumMod val="75000"/>
                </a:schemeClr>
              </a:buClr>
            </a:pPr>
            <a:r>
              <a:rPr lang="en-US" b="1" dirty="0" smtClean="0">
                <a:solidFill>
                  <a:schemeClr val="bg2"/>
                </a:solidFill>
              </a:rPr>
              <a:t>During the 1960s the Navy funded advances in the Remotely Operated Vehicles.</a:t>
            </a:r>
          </a:p>
          <a:p>
            <a:pPr lvl="6">
              <a:spcBef>
                <a:spcPts val="2400"/>
              </a:spcBef>
              <a:buClr>
                <a:schemeClr val="bg2">
                  <a:lumMod val="75000"/>
                </a:schemeClr>
              </a:buClr>
            </a:pPr>
            <a:endParaRPr lang="en-US" b="1" dirty="0">
              <a:solidFill>
                <a:schemeClr val="bg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1026" name="Picture 2" descr="http://www.hansonclan.co.uk/images/Royal%20Navy/Image1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647" y="1210154"/>
            <a:ext cx="3838575" cy="1609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descr="http://www.jamstec.go.jp/e/museum/wallpaper/wp/kaiko7000_2_128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1" y="4018517"/>
            <a:ext cx="3091246" cy="24729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37357" y="3545635"/>
            <a:ext cx="6312496" cy="3139321"/>
          </a:xfrm>
          <a:prstGeom prst="rect">
            <a:avLst/>
          </a:prstGeom>
          <a:noFill/>
        </p:spPr>
        <p:txBody>
          <a:bodyPr wrap="square" rtlCol="0">
            <a:spAutoFit/>
          </a:bodyPr>
          <a:lstStyle/>
          <a:p>
            <a:pPr marL="342900" lvl="0" indent="-342900">
              <a:spcBef>
                <a:spcPts val="2400"/>
              </a:spcBef>
              <a:buClr>
                <a:schemeClr val="bg2">
                  <a:lumMod val="75000"/>
                </a:schemeClr>
              </a:buClr>
              <a:buSzPct val="80000"/>
              <a:buFont typeface="Wingdings 3" charset="2"/>
              <a:buChar char=""/>
            </a:pPr>
            <a:r>
              <a:rPr lang="en-US" sz="2000" b="1" dirty="0">
                <a:solidFill>
                  <a:schemeClr val="bg2"/>
                </a:solidFill>
                <a:ea typeface="+mj-ea"/>
                <a:cs typeface="+mj-cs"/>
              </a:rPr>
              <a:t>During the 1970s and 1980s, commercial firms started utilizing ROVs in subsea drilling operations.</a:t>
            </a:r>
          </a:p>
          <a:p>
            <a:pPr marL="342900" lvl="0" indent="-342900">
              <a:spcBef>
                <a:spcPts val="2400"/>
              </a:spcBef>
              <a:buClr>
                <a:schemeClr val="bg2">
                  <a:lumMod val="75000"/>
                </a:schemeClr>
              </a:buClr>
              <a:buSzPct val="80000"/>
              <a:buFont typeface="Wingdings 3" charset="2"/>
              <a:buChar char=""/>
            </a:pPr>
            <a:r>
              <a:rPr lang="en-US" sz="2000" b="1" dirty="0">
                <a:solidFill>
                  <a:schemeClr val="bg2"/>
                </a:solidFill>
                <a:ea typeface="+mj-ea"/>
                <a:cs typeface="+mj-cs"/>
              </a:rPr>
              <a:t>ROVs now operate at 10,000 feet to support drilling.</a:t>
            </a:r>
          </a:p>
          <a:p>
            <a:pPr marL="342900" lvl="0" indent="-342900">
              <a:spcBef>
                <a:spcPts val="2400"/>
              </a:spcBef>
              <a:buClr>
                <a:schemeClr val="bg2">
                  <a:lumMod val="75000"/>
                </a:schemeClr>
              </a:buClr>
              <a:buSzPct val="80000"/>
              <a:buFont typeface="Wingdings 3" charset="2"/>
              <a:buChar char=""/>
            </a:pPr>
            <a:r>
              <a:rPr lang="en-US" sz="2000" b="1" dirty="0">
                <a:solidFill>
                  <a:schemeClr val="bg2"/>
                </a:solidFill>
                <a:ea typeface="+mj-ea"/>
                <a:cs typeface="+mj-cs"/>
              </a:rPr>
              <a:t>Record depth of almost 35,791 feet reached by the Japanese </a:t>
            </a:r>
            <a:r>
              <a:rPr lang="en-US" sz="2000" b="1" dirty="0" err="1">
                <a:solidFill>
                  <a:schemeClr val="bg2"/>
                </a:solidFill>
                <a:ea typeface="+mj-ea"/>
                <a:cs typeface="+mj-cs"/>
              </a:rPr>
              <a:t>Kaiko</a:t>
            </a:r>
            <a:r>
              <a:rPr lang="en-US" sz="2000" b="1" dirty="0">
                <a:solidFill>
                  <a:schemeClr val="bg2"/>
                </a:solidFill>
                <a:ea typeface="+mj-ea"/>
                <a:cs typeface="+mj-cs"/>
              </a:rPr>
              <a:t> Ultra-Deep ROV in 1995</a:t>
            </a:r>
          </a:p>
          <a:p>
            <a:pPr>
              <a:buClr>
                <a:schemeClr val="bg2">
                  <a:lumMod val="75000"/>
                </a:schemeClr>
              </a:buClr>
            </a:pPr>
            <a:endParaRPr lang="en-US" b="1" dirty="0">
              <a:solidFill>
                <a:schemeClr val="bg2"/>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spTree>
    <p:extLst>
      <p:ext uri="{BB962C8B-B14F-4D97-AF65-F5344CB8AC3E}">
        <p14:creationId xmlns:p14="http://schemas.microsoft.com/office/powerpoint/2010/main" val="3318620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lumMod val="75000"/>
                  </a:schemeClr>
                </a:solidFill>
              </a:rPr>
              <a:t>The Problem in the Industry</a:t>
            </a:r>
            <a:endParaRPr lang="en-US" b="1" dirty="0">
              <a:solidFill>
                <a:schemeClr val="bg2">
                  <a:lumMod val="75000"/>
                </a:scheme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pPr/>
              <a:t>5</a:t>
            </a:fld>
            <a:endParaRPr lang="en-US" dirty="0"/>
          </a:p>
        </p:txBody>
      </p:sp>
      <p:sp>
        <p:nvSpPr>
          <p:cNvPr id="10" name="Content Placeholder 9"/>
          <p:cNvSpPr>
            <a:spLocks noGrp="1"/>
          </p:cNvSpPr>
          <p:nvPr>
            <p:ph idx="1"/>
          </p:nvPr>
        </p:nvSpPr>
        <p:spPr>
          <a:xfrm>
            <a:off x="1103312" y="1701800"/>
            <a:ext cx="5818349" cy="2708154"/>
          </a:xfrm>
        </p:spPr>
        <p:txBody>
          <a:bodyPr>
            <a:normAutofit/>
          </a:bodyPr>
          <a:lstStyle/>
          <a:p>
            <a:pPr>
              <a:spcBef>
                <a:spcPts val="2400"/>
              </a:spcBef>
              <a:buClr>
                <a:schemeClr val="bg2">
                  <a:lumMod val="75000"/>
                </a:schemeClr>
              </a:buClr>
            </a:pPr>
            <a:r>
              <a:rPr lang="en-US" b="1" dirty="0" smtClean="0">
                <a:solidFill>
                  <a:schemeClr val="bg2"/>
                </a:solidFill>
              </a:rPr>
              <a:t>ROVs can be Bulky to fit all the sensors and devices.</a:t>
            </a:r>
          </a:p>
          <a:p>
            <a:pPr>
              <a:spcBef>
                <a:spcPts val="2400"/>
              </a:spcBef>
              <a:buClr>
                <a:schemeClr val="bg2">
                  <a:lumMod val="75000"/>
                </a:schemeClr>
              </a:buClr>
            </a:pPr>
            <a:r>
              <a:rPr lang="en-US" b="1" dirty="0" smtClean="0">
                <a:solidFill>
                  <a:schemeClr val="bg2"/>
                </a:solidFill>
              </a:rPr>
              <a:t>Larger and heavier designs require stronger motors to overcome the weight and drag, leading to less maneuverability.</a:t>
            </a:r>
            <a:endParaRPr lang="en-US" b="1" dirty="0">
              <a:solidFill>
                <a:schemeClr val="bg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2050" name="Picture 2" descr="https://www.amplicon.com/img/groups/marine/RO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06" y="4334055"/>
            <a:ext cx="3708580" cy="2210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www.iesenergy.com.my/wp-content/uploads/2014/08/rov-hercul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1951" y="1803640"/>
            <a:ext cx="4003470" cy="30026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spTree>
    <p:extLst>
      <p:ext uri="{BB962C8B-B14F-4D97-AF65-F5344CB8AC3E}">
        <p14:creationId xmlns:p14="http://schemas.microsoft.com/office/powerpoint/2010/main" val="3951021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Project Goals</a:t>
            </a:r>
            <a:endParaRPr lang="en-US" b="1" dirty="0">
              <a:solidFill>
                <a:schemeClr val="bg2"/>
              </a:solidFill>
            </a:endParaRPr>
          </a:p>
        </p:txBody>
      </p:sp>
      <p:sp>
        <p:nvSpPr>
          <p:cNvPr id="6" name="Text Placeholder 5"/>
          <p:cNvSpPr>
            <a:spLocks noGrp="1"/>
          </p:cNvSpPr>
          <p:nvPr>
            <p:ph type="body" idx="1"/>
          </p:nvPr>
        </p:nvSpPr>
        <p:spPr>
          <a:xfrm>
            <a:off x="1103313" y="1402080"/>
            <a:ext cx="4396338" cy="576262"/>
          </a:xfrm>
        </p:spPr>
        <p:txBody>
          <a:bodyPr/>
          <a:lstStyle/>
          <a:p>
            <a:r>
              <a:rPr lang="en-US" b="1" u="sng" dirty="0" smtClean="0">
                <a:solidFill>
                  <a:schemeClr val="bg2">
                    <a:lumMod val="75000"/>
                  </a:schemeClr>
                </a:solidFill>
              </a:rPr>
              <a:t>Primary Goals</a:t>
            </a:r>
            <a:endParaRPr lang="en-US" b="1" u="sng" dirty="0">
              <a:solidFill>
                <a:schemeClr val="bg2">
                  <a:lumMod val="75000"/>
                </a:schemeClr>
              </a:solidFill>
            </a:endParaRPr>
          </a:p>
        </p:txBody>
      </p:sp>
      <p:sp>
        <p:nvSpPr>
          <p:cNvPr id="9" name="Content Placeholder 8"/>
          <p:cNvSpPr>
            <a:spLocks noGrp="1"/>
          </p:cNvSpPr>
          <p:nvPr>
            <p:ph sz="half" idx="2"/>
          </p:nvPr>
        </p:nvSpPr>
        <p:spPr>
          <a:xfrm>
            <a:off x="1103312" y="1978343"/>
            <a:ext cx="4396339" cy="4651058"/>
          </a:xfrm>
        </p:spPr>
        <p:txBody>
          <a:bodyPr>
            <a:noAutofit/>
          </a:bodyPr>
          <a:lstStyle/>
          <a:p>
            <a:pPr>
              <a:buClr>
                <a:schemeClr val="bg2">
                  <a:lumMod val="75000"/>
                </a:schemeClr>
              </a:buClr>
            </a:pPr>
            <a:r>
              <a:rPr lang="en-US" sz="2000" b="1" dirty="0">
                <a:solidFill>
                  <a:schemeClr val="bg2">
                    <a:lumMod val="75000"/>
                  </a:schemeClr>
                </a:solidFill>
              </a:rPr>
              <a:t>To design, optimize and build an ROV with a modular design</a:t>
            </a:r>
          </a:p>
          <a:p>
            <a:pPr>
              <a:buClr>
                <a:schemeClr val="bg2">
                  <a:lumMod val="75000"/>
                </a:schemeClr>
              </a:buClr>
            </a:pPr>
            <a:r>
              <a:rPr lang="en-US" sz="2000" b="1" dirty="0">
                <a:solidFill>
                  <a:schemeClr val="bg2">
                    <a:lumMod val="75000"/>
                  </a:schemeClr>
                </a:solidFill>
              </a:rPr>
              <a:t>Design of an ROV universal base</a:t>
            </a:r>
          </a:p>
          <a:p>
            <a:pPr>
              <a:buClr>
                <a:schemeClr val="bg2">
                  <a:lumMod val="75000"/>
                </a:schemeClr>
              </a:buClr>
            </a:pPr>
            <a:r>
              <a:rPr lang="en-US" sz="2000" b="1" dirty="0">
                <a:solidFill>
                  <a:schemeClr val="bg2">
                    <a:lumMod val="75000"/>
                  </a:schemeClr>
                </a:solidFill>
              </a:rPr>
              <a:t>To install and program a microcontroller and various sub-microcontrollers</a:t>
            </a:r>
          </a:p>
          <a:p>
            <a:pPr>
              <a:buClr>
                <a:schemeClr val="bg2">
                  <a:lumMod val="75000"/>
                </a:schemeClr>
              </a:buClr>
            </a:pPr>
            <a:r>
              <a:rPr lang="en-US" sz="2000" b="1" dirty="0">
                <a:solidFill>
                  <a:schemeClr val="bg2">
                    <a:lumMod val="75000"/>
                  </a:schemeClr>
                </a:solidFill>
              </a:rPr>
              <a:t>To design and implement motors, sensors and “plug-and-play” ports</a:t>
            </a:r>
          </a:p>
          <a:p>
            <a:pPr>
              <a:buClr>
                <a:schemeClr val="bg2">
                  <a:lumMod val="75000"/>
                </a:schemeClr>
              </a:buClr>
            </a:pPr>
            <a:r>
              <a:rPr lang="en-US" sz="2000" b="1" dirty="0">
                <a:solidFill>
                  <a:schemeClr val="bg2">
                    <a:lumMod val="75000"/>
                  </a:schemeClr>
                </a:solidFill>
              </a:rPr>
              <a:t>To participate in the MATE Underwater Robotics </a:t>
            </a:r>
            <a:r>
              <a:rPr lang="en-US" sz="2000" b="1" dirty="0" smtClean="0">
                <a:solidFill>
                  <a:schemeClr val="bg2">
                    <a:lumMod val="75000"/>
                  </a:schemeClr>
                </a:solidFill>
              </a:rPr>
              <a:t>Competition</a:t>
            </a:r>
            <a:endParaRPr lang="en-US" sz="2000" b="1" dirty="0">
              <a:solidFill>
                <a:schemeClr val="bg2">
                  <a:lumMod val="75000"/>
                </a:schemeClr>
              </a:solidFill>
            </a:endParaRPr>
          </a:p>
        </p:txBody>
      </p:sp>
      <p:sp>
        <p:nvSpPr>
          <p:cNvPr id="12" name="Text Placeholder 11"/>
          <p:cNvSpPr>
            <a:spLocks noGrp="1"/>
          </p:cNvSpPr>
          <p:nvPr>
            <p:ph type="body" sz="quarter" idx="3"/>
          </p:nvPr>
        </p:nvSpPr>
        <p:spPr>
          <a:xfrm>
            <a:off x="5654495" y="1402080"/>
            <a:ext cx="4396339" cy="576262"/>
          </a:xfrm>
        </p:spPr>
        <p:txBody>
          <a:bodyPr/>
          <a:lstStyle/>
          <a:p>
            <a:r>
              <a:rPr lang="en-US" b="1" u="sng" dirty="0" smtClean="0">
                <a:solidFill>
                  <a:schemeClr val="bg2">
                    <a:lumMod val="75000"/>
                  </a:schemeClr>
                </a:solidFill>
              </a:rPr>
              <a:t>Secondary Goals</a:t>
            </a:r>
            <a:endParaRPr lang="en-US" b="1" u="sng" dirty="0">
              <a:solidFill>
                <a:schemeClr val="bg2">
                  <a:lumMod val="75000"/>
                </a:schemeClr>
              </a:solidFill>
            </a:endParaRPr>
          </a:p>
        </p:txBody>
      </p:sp>
      <p:sp>
        <p:nvSpPr>
          <p:cNvPr id="13" name="Content Placeholder 12"/>
          <p:cNvSpPr>
            <a:spLocks noGrp="1"/>
          </p:cNvSpPr>
          <p:nvPr>
            <p:ph sz="quarter" idx="4"/>
          </p:nvPr>
        </p:nvSpPr>
        <p:spPr>
          <a:xfrm>
            <a:off x="5654495" y="1978343"/>
            <a:ext cx="4396339" cy="4651058"/>
          </a:xfrm>
        </p:spPr>
        <p:txBody>
          <a:bodyPr>
            <a:normAutofit/>
          </a:bodyPr>
          <a:lstStyle/>
          <a:p>
            <a:pPr>
              <a:buClr>
                <a:schemeClr val="bg2">
                  <a:lumMod val="75000"/>
                </a:schemeClr>
              </a:buClr>
            </a:pPr>
            <a:r>
              <a:rPr lang="en-US" sz="2000" b="1" dirty="0">
                <a:solidFill>
                  <a:schemeClr val="bg2">
                    <a:lumMod val="75000"/>
                  </a:schemeClr>
                </a:solidFill>
              </a:rPr>
              <a:t>Design of new components</a:t>
            </a:r>
          </a:p>
          <a:p>
            <a:pPr lvl="1">
              <a:buClr>
                <a:schemeClr val="bg2">
                  <a:lumMod val="75000"/>
                </a:schemeClr>
              </a:buClr>
            </a:pPr>
            <a:r>
              <a:rPr lang="en-US" sz="1800" b="1" dirty="0">
                <a:solidFill>
                  <a:schemeClr val="bg2">
                    <a:lumMod val="75000"/>
                  </a:schemeClr>
                </a:solidFill>
              </a:rPr>
              <a:t>Control arms with different applications</a:t>
            </a:r>
          </a:p>
          <a:p>
            <a:pPr lvl="1">
              <a:buClr>
                <a:schemeClr val="bg2">
                  <a:lumMod val="75000"/>
                </a:schemeClr>
              </a:buClr>
            </a:pPr>
            <a:r>
              <a:rPr lang="en-US" sz="1800" b="1" dirty="0">
                <a:solidFill>
                  <a:schemeClr val="bg2">
                    <a:lumMod val="75000"/>
                  </a:schemeClr>
                </a:solidFill>
              </a:rPr>
              <a:t>Laser sensors</a:t>
            </a:r>
          </a:p>
          <a:p>
            <a:pPr lvl="1">
              <a:buClr>
                <a:schemeClr val="bg2">
                  <a:lumMod val="75000"/>
                </a:schemeClr>
              </a:buClr>
            </a:pPr>
            <a:r>
              <a:rPr lang="en-US" sz="1800" b="1" dirty="0">
                <a:solidFill>
                  <a:schemeClr val="bg2">
                    <a:lumMod val="75000"/>
                  </a:schemeClr>
                </a:solidFill>
              </a:rPr>
              <a:t>Variable ballast to control Buoyancy</a:t>
            </a:r>
          </a:p>
          <a:p>
            <a:pPr>
              <a:buClr>
                <a:schemeClr val="bg2">
                  <a:lumMod val="75000"/>
                </a:schemeClr>
              </a:buClr>
            </a:pPr>
            <a:r>
              <a:rPr lang="en-US" sz="2000" b="1" dirty="0">
                <a:solidFill>
                  <a:schemeClr val="bg2">
                    <a:lumMod val="75000"/>
                  </a:schemeClr>
                </a:solidFill>
              </a:rPr>
              <a:t>To enter the international MATE </a:t>
            </a:r>
            <a:r>
              <a:rPr lang="en-US" sz="2000" b="1" dirty="0" smtClean="0">
                <a:solidFill>
                  <a:schemeClr val="bg2">
                    <a:lumMod val="75000"/>
                  </a:schemeClr>
                </a:solidFill>
              </a:rPr>
              <a:t>Competition</a:t>
            </a:r>
            <a:endParaRPr lang="en-US" sz="2000" b="1" dirty="0">
              <a:solidFill>
                <a:schemeClr val="bg2">
                  <a:lumMod val="75000"/>
                </a:schemeClr>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spTree>
    <p:extLst>
      <p:ext uri="{BB962C8B-B14F-4D97-AF65-F5344CB8AC3E}">
        <p14:creationId xmlns:p14="http://schemas.microsoft.com/office/powerpoint/2010/main" val="1066867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2016 Mate ROV Competition</a:t>
            </a:r>
            <a:endParaRPr lang="en-US" b="1" dirty="0">
              <a:solidFill>
                <a:schemeClr val="bg2"/>
              </a:solidFill>
            </a:endParaRPr>
          </a:p>
        </p:txBody>
      </p:sp>
      <p:sp>
        <p:nvSpPr>
          <p:cNvPr id="3" name="Content Placeholder 2"/>
          <p:cNvSpPr>
            <a:spLocks noGrp="1"/>
          </p:cNvSpPr>
          <p:nvPr>
            <p:ph idx="1"/>
          </p:nvPr>
        </p:nvSpPr>
        <p:spPr>
          <a:xfrm>
            <a:off x="1103312" y="1267326"/>
            <a:ext cx="8946541" cy="4981073"/>
          </a:xfrm>
        </p:spPr>
        <p:txBody>
          <a:bodyPr anchor="ctr"/>
          <a:lstStyle/>
          <a:p>
            <a:pPr>
              <a:buClr>
                <a:schemeClr val="bg2">
                  <a:lumMod val="75000"/>
                </a:schemeClr>
              </a:buClr>
            </a:pPr>
            <a:r>
              <a:rPr lang="en-US" b="1" dirty="0">
                <a:solidFill>
                  <a:schemeClr val="bg2"/>
                </a:solidFill>
              </a:rPr>
              <a:t>MATE Center was founded </a:t>
            </a:r>
            <a:r>
              <a:rPr lang="en-US" b="1" dirty="0" smtClean="0">
                <a:solidFill>
                  <a:schemeClr val="bg2"/>
                </a:solidFill>
              </a:rPr>
              <a:t>as a National Science Foundation Advance Technological Education since 1997</a:t>
            </a:r>
            <a:r>
              <a:rPr lang="en-US" b="1" dirty="0" smtClean="0">
                <a:solidFill>
                  <a:schemeClr val="bg2"/>
                </a:solidFill>
              </a:rPr>
              <a:t>. </a:t>
            </a:r>
            <a:endParaRPr lang="en-US" b="1" dirty="0">
              <a:solidFill>
                <a:schemeClr val="bg2"/>
              </a:solidFill>
            </a:endParaRPr>
          </a:p>
          <a:p>
            <a:pPr lvl="1">
              <a:buClr>
                <a:schemeClr val="bg2">
                  <a:lumMod val="75000"/>
                </a:schemeClr>
              </a:buClr>
            </a:pPr>
            <a:r>
              <a:rPr lang="en-US" b="1" dirty="0">
                <a:solidFill>
                  <a:schemeClr val="bg2"/>
                </a:solidFill>
              </a:rPr>
              <a:t>Teach STEM and prepare students for technical careers</a:t>
            </a:r>
            <a:r>
              <a:rPr lang="en-US" b="1" dirty="0" smtClean="0">
                <a:solidFill>
                  <a:schemeClr val="bg2"/>
                </a:solidFill>
              </a:rPr>
              <a:t>.</a:t>
            </a:r>
          </a:p>
          <a:p>
            <a:pPr lvl="1"/>
            <a:endParaRPr lang="en-US" b="1" dirty="0">
              <a:solidFill>
                <a:schemeClr val="bg2"/>
              </a:solidFill>
            </a:endParaRPr>
          </a:p>
          <a:p>
            <a:pPr marL="400050">
              <a:buClr>
                <a:schemeClr val="bg2">
                  <a:lumMod val="75000"/>
                </a:schemeClr>
              </a:buClr>
            </a:pPr>
            <a:r>
              <a:rPr lang="en-US" b="1" dirty="0" smtClean="0">
                <a:solidFill>
                  <a:schemeClr val="bg2"/>
                </a:solidFill>
              </a:rPr>
              <a:t>Competition Classes:</a:t>
            </a:r>
            <a:endParaRPr lang="en-US" b="1" dirty="0">
              <a:solidFill>
                <a:schemeClr val="bg2"/>
              </a:solidFill>
            </a:endParaRPr>
          </a:p>
          <a:p>
            <a:pPr marL="800100" lvl="1">
              <a:buClr>
                <a:schemeClr val="bg2">
                  <a:lumMod val="75000"/>
                </a:schemeClr>
              </a:buClr>
            </a:pPr>
            <a:r>
              <a:rPr lang="en-US" b="1" dirty="0" smtClean="0">
                <a:solidFill>
                  <a:schemeClr val="bg2"/>
                </a:solidFill>
              </a:rPr>
              <a:t>Scout- Beginner</a:t>
            </a:r>
          </a:p>
          <a:p>
            <a:pPr marL="800100" lvl="1">
              <a:buClr>
                <a:schemeClr val="bg2">
                  <a:lumMod val="75000"/>
                </a:schemeClr>
              </a:buClr>
            </a:pPr>
            <a:r>
              <a:rPr lang="en-US" b="1" dirty="0" smtClean="0">
                <a:solidFill>
                  <a:schemeClr val="bg2"/>
                </a:solidFill>
              </a:rPr>
              <a:t>Navigator- Intermediate</a:t>
            </a:r>
          </a:p>
          <a:p>
            <a:pPr marL="800100" lvl="1">
              <a:buClr>
                <a:schemeClr val="bg2">
                  <a:lumMod val="75000"/>
                </a:schemeClr>
              </a:buClr>
            </a:pPr>
            <a:r>
              <a:rPr lang="en-US" b="1" dirty="0" smtClean="0">
                <a:solidFill>
                  <a:schemeClr val="bg2"/>
                </a:solidFill>
              </a:rPr>
              <a:t>Ranger- Moderate</a:t>
            </a:r>
          </a:p>
          <a:p>
            <a:pPr marL="800100" lvl="1">
              <a:buClr>
                <a:schemeClr val="bg2">
                  <a:lumMod val="75000"/>
                </a:schemeClr>
              </a:buClr>
            </a:pPr>
            <a:r>
              <a:rPr lang="en-US" b="1" dirty="0" smtClean="0">
                <a:solidFill>
                  <a:schemeClr val="bg2"/>
                </a:solidFill>
              </a:rPr>
              <a:t>Explorer- Advance</a:t>
            </a:r>
            <a:endParaRPr lang="en-US" b="1" dirty="0">
              <a:solidFill>
                <a:schemeClr val="bg2"/>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7" name="Picture 2" descr="http://www.marinetech.org/templates/marine/images/ma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2630" y="2674271"/>
            <a:ext cx="2179370" cy="202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083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ROV Systems</a:t>
            </a:r>
            <a:endParaRPr lang="en-US" b="1" dirty="0">
              <a:solidFill>
                <a:schemeClr val="bg2"/>
              </a:solidFill>
            </a:endParaRPr>
          </a:p>
        </p:txBody>
      </p:sp>
      <p:sp>
        <p:nvSpPr>
          <p:cNvPr id="3" name="Content Placeholder 2"/>
          <p:cNvSpPr>
            <a:spLocks noGrp="1"/>
          </p:cNvSpPr>
          <p:nvPr>
            <p:ph idx="1"/>
          </p:nvPr>
        </p:nvSpPr>
        <p:spPr>
          <a:xfrm>
            <a:off x="1103312" y="1243013"/>
            <a:ext cx="8946541" cy="5329237"/>
          </a:xfrm>
        </p:spPr>
        <p:txBody>
          <a:bodyPr>
            <a:normAutofit/>
          </a:bodyPr>
          <a:lstStyle/>
          <a:p>
            <a:pPr>
              <a:buClr>
                <a:schemeClr val="bg2">
                  <a:lumMod val="75000"/>
                </a:schemeClr>
              </a:buClr>
            </a:pPr>
            <a:r>
              <a:rPr lang="en-US" b="1" dirty="0" smtClean="0">
                <a:solidFill>
                  <a:schemeClr val="bg2"/>
                </a:solidFill>
              </a:rPr>
              <a:t>Frame</a:t>
            </a:r>
          </a:p>
          <a:p>
            <a:pPr>
              <a:buClr>
                <a:schemeClr val="bg2">
                  <a:lumMod val="75000"/>
                </a:schemeClr>
              </a:buClr>
            </a:pPr>
            <a:r>
              <a:rPr lang="en-US" b="1" dirty="0" smtClean="0">
                <a:solidFill>
                  <a:schemeClr val="bg2"/>
                </a:solidFill>
              </a:rPr>
              <a:t>Control Systems</a:t>
            </a:r>
          </a:p>
          <a:p>
            <a:pPr lvl="1">
              <a:buClr>
                <a:schemeClr val="bg2">
                  <a:lumMod val="75000"/>
                </a:schemeClr>
              </a:buClr>
            </a:pPr>
            <a:r>
              <a:rPr lang="en-US" b="1" dirty="0" smtClean="0">
                <a:solidFill>
                  <a:schemeClr val="bg2"/>
                </a:solidFill>
              </a:rPr>
              <a:t>Micro-controller, Camera, Lights</a:t>
            </a:r>
          </a:p>
          <a:p>
            <a:pPr>
              <a:buClr>
                <a:schemeClr val="bg2">
                  <a:lumMod val="75000"/>
                </a:schemeClr>
              </a:buClr>
            </a:pPr>
            <a:r>
              <a:rPr lang="en-US" b="1" dirty="0" smtClean="0">
                <a:solidFill>
                  <a:schemeClr val="bg2"/>
                </a:solidFill>
              </a:rPr>
              <a:t>Propulsion Systems</a:t>
            </a:r>
          </a:p>
          <a:p>
            <a:pPr>
              <a:buClr>
                <a:schemeClr val="bg2">
                  <a:lumMod val="75000"/>
                </a:schemeClr>
              </a:buClr>
            </a:pPr>
            <a:r>
              <a:rPr lang="en-US" b="1" dirty="0" smtClean="0">
                <a:solidFill>
                  <a:schemeClr val="bg2"/>
                </a:solidFill>
              </a:rPr>
              <a:t>Buoyancy (Ballast vs. Foam)</a:t>
            </a:r>
          </a:p>
          <a:p>
            <a:pPr>
              <a:buClr>
                <a:schemeClr val="bg2">
                  <a:lumMod val="75000"/>
                </a:schemeClr>
              </a:buClr>
            </a:pPr>
            <a:r>
              <a:rPr lang="en-US" b="1" dirty="0" smtClean="0">
                <a:solidFill>
                  <a:schemeClr val="bg2"/>
                </a:solidFill>
              </a:rPr>
              <a:t>Deployment</a:t>
            </a:r>
          </a:p>
          <a:p>
            <a:pPr lvl="1">
              <a:buClr>
                <a:schemeClr val="bg2">
                  <a:lumMod val="75000"/>
                </a:schemeClr>
              </a:buClr>
            </a:pPr>
            <a:r>
              <a:rPr lang="en-US" b="1" dirty="0" smtClean="0">
                <a:solidFill>
                  <a:schemeClr val="bg2"/>
                </a:solidFill>
              </a:rPr>
              <a:t>How to get in and out of water.</a:t>
            </a:r>
          </a:p>
          <a:p>
            <a:pPr>
              <a:buClr>
                <a:schemeClr val="bg2">
                  <a:lumMod val="75000"/>
                </a:schemeClr>
              </a:buClr>
            </a:pPr>
            <a:r>
              <a:rPr lang="en-US" b="1" dirty="0" smtClean="0">
                <a:solidFill>
                  <a:schemeClr val="bg2"/>
                </a:solidFill>
              </a:rPr>
              <a:t>Tether Management System</a:t>
            </a:r>
          </a:p>
          <a:p>
            <a:pPr>
              <a:buClr>
                <a:schemeClr val="bg2">
                  <a:lumMod val="75000"/>
                </a:schemeClr>
              </a:buClr>
            </a:pPr>
            <a:r>
              <a:rPr lang="en-US" b="1" dirty="0" smtClean="0">
                <a:solidFill>
                  <a:schemeClr val="bg2"/>
                </a:solidFill>
              </a:rPr>
              <a:t>Operational Components:</a:t>
            </a:r>
          </a:p>
          <a:p>
            <a:pPr lvl="1">
              <a:buClr>
                <a:schemeClr val="bg2">
                  <a:lumMod val="75000"/>
                </a:schemeClr>
              </a:buClr>
            </a:pPr>
            <a:r>
              <a:rPr lang="en-US" b="1" dirty="0" smtClean="0">
                <a:solidFill>
                  <a:schemeClr val="bg2"/>
                </a:solidFill>
              </a:rPr>
              <a:t>Pressure Transducer</a:t>
            </a:r>
          </a:p>
          <a:p>
            <a:pPr lvl="1">
              <a:buClr>
                <a:schemeClr val="bg2">
                  <a:lumMod val="75000"/>
                </a:schemeClr>
              </a:buClr>
            </a:pPr>
            <a:r>
              <a:rPr lang="en-US" b="1" dirty="0" smtClean="0">
                <a:solidFill>
                  <a:schemeClr val="bg2"/>
                </a:solidFill>
              </a:rPr>
              <a:t>Water-Current Flow Meter</a:t>
            </a:r>
          </a:p>
          <a:p>
            <a:pPr lvl="1">
              <a:buClr>
                <a:schemeClr val="bg2">
                  <a:lumMod val="75000"/>
                </a:schemeClr>
              </a:buClr>
            </a:pPr>
            <a:r>
              <a:rPr lang="en-US" b="1" dirty="0" smtClean="0">
                <a:solidFill>
                  <a:schemeClr val="bg2"/>
                </a:solidFill>
              </a:rPr>
              <a:t>Control Arm</a:t>
            </a:r>
            <a:endParaRPr lang="en-US" b="1" dirty="0">
              <a:solidFill>
                <a:schemeClr val="bg2"/>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800" y="4889500"/>
            <a:ext cx="1917700" cy="1917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spTree>
    <p:extLst>
      <p:ext uri="{BB962C8B-B14F-4D97-AF65-F5344CB8AC3E}">
        <p14:creationId xmlns:p14="http://schemas.microsoft.com/office/powerpoint/2010/main" val="3376731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2"/>
                </a:solidFill>
              </a:rPr>
              <a:t>Basic Frame Types</a:t>
            </a:r>
            <a:endParaRPr lang="en-US" dirty="0">
              <a:solidFill>
                <a:schemeClr val="bg2"/>
              </a:solidFill>
            </a:endParaRPr>
          </a:p>
        </p:txBody>
      </p:sp>
      <p:sp>
        <p:nvSpPr>
          <p:cNvPr id="3" name="Text Placeholder 2"/>
          <p:cNvSpPr>
            <a:spLocks noGrp="1"/>
          </p:cNvSpPr>
          <p:nvPr>
            <p:ph type="body" idx="1"/>
          </p:nvPr>
        </p:nvSpPr>
        <p:spPr>
          <a:xfrm>
            <a:off x="255341" y="1299585"/>
            <a:ext cx="3322706" cy="435533"/>
          </a:xfrm>
        </p:spPr>
        <p:txBody>
          <a:bodyPr/>
          <a:lstStyle/>
          <a:p>
            <a:r>
              <a:rPr lang="en-US" b="1" dirty="0" smtClean="0">
                <a:solidFill>
                  <a:schemeClr val="bg2">
                    <a:lumMod val="75000"/>
                  </a:schemeClr>
                </a:solidFill>
              </a:rPr>
              <a:t>Rectangular Prism</a:t>
            </a:r>
            <a:endParaRPr lang="en-US" b="1" dirty="0">
              <a:solidFill>
                <a:schemeClr val="bg2">
                  <a:lumMod val="75000"/>
                </a:schemeClr>
              </a:solidFill>
            </a:endParaRPr>
          </a:p>
        </p:txBody>
      </p:sp>
      <p:sp>
        <p:nvSpPr>
          <p:cNvPr id="5" name="Text Placeholder 4"/>
          <p:cNvSpPr>
            <a:spLocks noGrp="1"/>
          </p:cNvSpPr>
          <p:nvPr>
            <p:ph type="body" sz="quarter" idx="3"/>
          </p:nvPr>
        </p:nvSpPr>
        <p:spPr>
          <a:xfrm>
            <a:off x="6594092" y="1299585"/>
            <a:ext cx="3322707" cy="435533"/>
          </a:xfrm>
        </p:spPr>
        <p:txBody>
          <a:bodyPr/>
          <a:lstStyle/>
          <a:p>
            <a:r>
              <a:rPr lang="en-US" b="1" dirty="0" smtClean="0">
                <a:solidFill>
                  <a:schemeClr val="bg2">
                    <a:lumMod val="75000"/>
                  </a:schemeClr>
                </a:solidFill>
              </a:rPr>
              <a:t>Cylindrical</a:t>
            </a:r>
            <a:endParaRPr lang="en-US" b="1" dirty="0">
              <a:solidFill>
                <a:schemeClr val="bg2">
                  <a:lumMod val="75000"/>
                </a:scheme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t>9</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627" y="96441"/>
            <a:ext cx="3421410" cy="57581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0285" y="1763358"/>
            <a:ext cx="2362297" cy="1693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540" l="1625" r="97375">
                        <a14:foregroundMark x1="73250" y1="48506" x2="73250" y2="48506"/>
                        <a14:foregroundMark x1="82500" y1="34095" x2="82500" y2="34095"/>
                        <a14:foregroundMark x1="81125" y1="30580" x2="81125" y2="30580"/>
                      </a14:backgroundRemoval>
                    </a14:imgEffect>
                  </a14:imgLayer>
                </a14:imgProps>
              </a:ext>
              <a:ext uri="{28A0092B-C50C-407E-A947-70E740481C1C}">
                <a14:useLocalDpi xmlns:a14="http://schemas.microsoft.com/office/drawing/2010/main" val="0"/>
              </a:ext>
            </a:extLst>
          </a:blip>
          <a:stretch>
            <a:fillRect/>
          </a:stretch>
        </p:blipFill>
        <p:spPr bwMode="auto">
          <a:xfrm>
            <a:off x="6498945" y="1774405"/>
            <a:ext cx="2105688" cy="1497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txBox="1">
            <a:spLocks/>
          </p:cNvSpPr>
          <p:nvPr/>
        </p:nvSpPr>
        <p:spPr>
          <a:xfrm>
            <a:off x="3448960" y="4592124"/>
            <a:ext cx="2828734" cy="370784"/>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400" b="0" i="0" kern="1200">
                <a:solidFill>
                  <a:schemeClr val="bg2">
                    <a:lumMod val="40000"/>
                    <a:lumOff val="60000"/>
                  </a:schemeClr>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9pPr>
          </a:lstStyle>
          <a:p>
            <a:r>
              <a:rPr lang="en-US" b="1" dirty="0" smtClean="0">
                <a:solidFill>
                  <a:schemeClr val="bg2">
                    <a:lumMod val="75000"/>
                  </a:schemeClr>
                </a:solidFill>
              </a:rPr>
              <a:t>Octagonal</a:t>
            </a:r>
            <a:endParaRPr lang="en-US" b="1" dirty="0">
              <a:solidFill>
                <a:schemeClr val="bg2">
                  <a:lumMod val="75000"/>
                </a:schemeClr>
              </a:solidFill>
            </a:endParaRPr>
          </a:p>
        </p:txBody>
      </p:sp>
      <p:pic>
        <p:nvPicPr>
          <p:cNvPr id="12" name="Content Placeholder 10"/>
          <p:cNvPicPr>
            <a:picLocks noGrp="1" noChangeAspect="1"/>
          </p:cNvPicPr>
          <p:nvPr>
            <p:ph sz="half" idx="2"/>
          </p:nvPr>
        </p:nvPicPr>
        <p:blipFill>
          <a:blip r:embed="rId6">
            <a:extLst>
              <a:ext uri="{BEBA8EAE-BF5A-486C-A8C5-ECC9F3942E4B}">
                <a14:imgProps xmlns:a14="http://schemas.microsoft.com/office/drawing/2010/main">
                  <a14:imgLayer r:embed="rId7">
                    <a14:imgEffect>
                      <a14:backgroundRemoval t="0" b="98507" l="996" r="98199">
                        <a14:backgroundMark x1="46897" y1="47740" x2="46897" y2="47740"/>
                        <a14:backgroundMark x1="46820" y1="53713" x2="46820" y2="53713"/>
                        <a14:backgroundMark x1="49310" y1="53914" x2="49310" y2="53914"/>
                        <a14:backgroundMark x1="50115" y1="51937" x2="50115" y2="51937"/>
                        <a14:backgroundMark x1="52682" y1="50726" x2="52682" y2="50726"/>
                        <a14:backgroundMark x1="29923" y1="62833" x2="29923" y2="62833"/>
                        <a14:backgroundMark x1="36743" y1="58111" x2="36743" y2="58111"/>
                        <a14:backgroundMark x1="37778" y1="51816" x2="37778" y2="51816"/>
                        <a14:backgroundMark x1="35709" y1="48547" x2="35709" y2="48547"/>
                        <a14:backgroundMark x1="36015" y1="52421" x2="36015" y2="52421"/>
                        <a14:backgroundMark x1="78506" y1="57385" x2="78506" y2="57385"/>
                        <a14:backgroundMark x1="84406" y1="51493" x2="84406" y2="51493"/>
                        <a14:backgroundMark x1="85556" y1="41445" x2="85556" y2="41445"/>
                        <a14:backgroundMark x1="87011" y1="39144" x2="87011" y2="39144"/>
                        <a14:backgroundMark x1="91111" y1="36279" x2="91111" y2="36279"/>
                        <a14:backgroundMark x1="94674" y1="34302" x2="94674" y2="34302"/>
                        <a14:backgroundMark x1="94253" y1="27885" x2="94253" y2="27885"/>
                        <a14:backgroundMark x1="95249" y1="32728" x2="95249" y2="32728"/>
                        <a14:backgroundMark x1="43218" y1="41364" x2="43218" y2="41364"/>
                        <a14:backgroundMark x1="88774" y1="19935" x2="88774" y2="19935"/>
                      </a14:backgroundRemoval>
                    </a14:imgEffect>
                  </a14:imgLayer>
                </a14:imgProps>
              </a:ext>
              <a:ext uri="{28A0092B-C50C-407E-A947-70E740481C1C}">
                <a14:useLocalDpi xmlns:a14="http://schemas.microsoft.com/office/drawing/2010/main" val="0"/>
              </a:ext>
            </a:extLst>
          </a:blip>
          <a:stretch>
            <a:fillRect/>
          </a:stretch>
        </p:blipFill>
        <p:spPr>
          <a:xfrm>
            <a:off x="3498893" y="5006319"/>
            <a:ext cx="1801826" cy="1710700"/>
          </a:xfrm>
        </p:spPr>
      </p:pic>
      <p:sp>
        <p:nvSpPr>
          <p:cNvPr id="13" name="Text Placeholder 4"/>
          <p:cNvSpPr txBox="1">
            <a:spLocks/>
          </p:cNvSpPr>
          <p:nvPr/>
        </p:nvSpPr>
        <p:spPr>
          <a:xfrm>
            <a:off x="9890097" y="4640747"/>
            <a:ext cx="2828734" cy="370784"/>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400" b="0" i="0" kern="1200">
                <a:solidFill>
                  <a:schemeClr val="bg2">
                    <a:lumMod val="40000"/>
                    <a:lumOff val="60000"/>
                  </a:schemeClr>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9pPr>
          </a:lstStyle>
          <a:p>
            <a:r>
              <a:rPr lang="en-US" b="1" dirty="0" smtClean="0">
                <a:solidFill>
                  <a:schemeClr val="bg2">
                    <a:lumMod val="75000"/>
                  </a:schemeClr>
                </a:solidFill>
              </a:rPr>
              <a:t>Flat</a:t>
            </a:r>
            <a:endParaRPr lang="en-US" b="1" dirty="0">
              <a:solidFill>
                <a:schemeClr val="bg2">
                  <a:lumMod val="75000"/>
                </a:schemeClr>
              </a:solidFill>
            </a:endParaRPr>
          </a:p>
        </p:txBody>
      </p:sp>
      <p:pic>
        <p:nvPicPr>
          <p:cNvPr id="14" name="Content Placeholder 9"/>
          <p:cNvPicPr>
            <a:picLocks noGrp="1" noChangeAspect="1"/>
          </p:cNvPicPr>
          <p:nvPr>
            <p:ph sz="quarter" idx="4"/>
          </p:nvPr>
        </p:nvPicPr>
        <p:blipFill>
          <a:blip r:embed="rId8">
            <a:extLst>
              <a:ext uri="{BEBA8EAE-BF5A-486C-A8C5-ECC9F3942E4B}">
                <a14:imgProps xmlns:a14="http://schemas.microsoft.com/office/drawing/2010/main">
                  <a14:imgLayer r:embed="rId9">
                    <a14:imgEffect>
                      <a14:backgroundRemoval t="9916" b="90295" l="829" r="99309">
                        <a14:backgroundMark x1="94613" y1="26371" x2="94613" y2="26371"/>
                        <a14:backgroundMark x1="96271" y1="23418" x2="96271" y2="23418"/>
                        <a14:backgroundMark x1="95442" y1="27637" x2="95442" y2="27637"/>
                        <a14:backgroundMark x1="96271" y1="33122" x2="96271" y2="33122"/>
                        <a14:backgroundMark x1="75829" y1="19620" x2="75829" y2="19620"/>
                        <a14:backgroundMark x1="72099" y1="18776" x2="72099" y2="18776"/>
                        <a14:backgroundMark x1="66160" y1="17932" x2="66160" y2="17932"/>
                        <a14:backgroundMark x1="60083" y1="17089" x2="60083" y2="17089"/>
                        <a14:backgroundMark x1="57597" y1="18143" x2="57597" y2="18143"/>
                        <a14:backgroundMark x1="56215" y1="18776" x2="56215" y2="18776"/>
                        <a14:backgroundMark x1="69613" y1="18354" x2="69613" y2="18354"/>
                        <a14:backgroundMark x1="27901" y1="79958" x2="27901" y2="79958"/>
                        <a14:backgroundMark x1="12707" y1="78059" x2="12707" y2="78059"/>
                        <a14:backgroundMark x1="47514" y1="85021" x2="47514" y2="85021"/>
                      </a14:backgroundRemoval>
                    </a14:imgEffect>
                  </a14:imgLayer>
                </a14:imgProps>
              </a:ext>
              <a:ext uri="{28A0092B-C50C-407E-A947-70E740481C1C}">
                <a14:useLocalDpi xmlns:a14="http://schemas.microsoft.com/office/drawing/2010/main" val="0"/>
              </a:ext>
            </a:extLst>
          </a:blip>
          <a:stretch>
            <a:fillRect/>
          </a:stretch>
        </p:blipFill>
        <p:spPr>
          <a:xfrm>
            <a:off x="9422361" y="5006319"/>
            <a:ext cx="2123386" cy="1390172"/>
          </a:xfrm>
        </p:spPr>
      </p:pic>
      <p:sp>
        <p:nvSpPr>
          <p:cNvPr id="4" name="TextBox 3"/>
          <p:cNvSpPr txBox="1"/>
          <p:nvPr/>
        </p:nvSpPr>
        <p:spPr>
          <a:xfrm>
            <a:off x="400623" y="3485365"/>
            <a:ext cx="2363515" cy="3570208"/>
          </a:xfrm>
          <a:prstGeom prst="rect">
            <a:avLst/>
          </a:prstGeom>
          <a:noFill/>
        </p:spPr>
        <p:txBody>
          <a:bodyPr wrap="square" rtlCol="0">
            <a:spAutoFit/>
          </a:bodyPr>
          <a:lstStyle/>
          <a:p>
            <a:r>
              <a:rPr lang="en-US" b="1" u="sng" dirty="0" smtClean="0">
                <a:solidFill>
                  <a:schemeClr val="bg2">
                    <a:lumMod val="75000"/>
                  </a:schemeClr>
                </a:solidFill>
              </a:rPr>
              <a:t>Pros:</a:t>
            </a:r>
            <a:r>
              <a:rPr lang="en-US" b="1" dirty="0" smtClean="0">
                <a:solidFill>
                  <a:schemeClr val="bg2">
                    <a:lumMod val="75000"/>
                  </a:schemeClr>
                </a:solidFill>
              </a:rPr>
              <a:t> </a:t>
            </a:r>
          </a:p>
          <a:p>
            <a:pPr marL="285750" indent="-285750">
              <a:buFont typeface="Arial" panose="020B0604020202020204" pitchFamily="34" charset="0"/>
              <a:buChar char="•"/>
            </a:pPr>
            <a:r>
              <a:rPr lang="en-US" sz="1400" b="1" dirty="0" smtClean="0">
                <a:solidFill>
                  <a:schemeClr val="bg2">
                    <a:lumMod val="75000"/>
                  </a:schemeClr>
                </a:solidFill>
              </a:rPr>
              <a:t>Not affected by waves</a:t>
            </a:r>
          </a:p>
          <a:p>
            <a:pPr marL="285750" indent="-285750">
              <a:buFont typeface="Arial" panose="020B0604020202020204" pitchFamily="34" charset="0"/>
              <a:buChar char="•"/>
            </a:pPr>
            <a:r>
              <a:rPr lang="en-US" sz="1400" b="1" dirty="0" smtClean="0">
                <a:solidFill>
                  <a:schemeClr val="bg2">
                    <a:lumMod val="75000"/>
                  </a:schemeClr>
                </a:solidFill>
              </a:rPr>
              <a:t>Hollow design</a:t>
            </a:r>
          </a:p>
          <a:p>
            <a:pPr marL="285750" indent="-285750">
              <a:buFont typeface="Arial" panose="020B0604020202020204" pitchFamily="34" charset="0"/>
              <a:buChar char="•"/>
            </a:pPr>
            <a:r>
              <a:rPr lang="en-US" sz="1400" b="1" dirty="0" smtClean="0">
                <a:solidFill>
                  <a:schemeClr val="bg2">
                    <a:lumMod val="75000"/>
                  </a:schemeClr>
                </a:solidFill>
              </a:rPr>
              <a:t>Ease of access of parts</a:t>
            </a:r>
          </a:p>
          <a:p>
            <a:r>
              <a:rPr lang="en-US" b="1" u="sng" dirty="0" smtClean="0">
                <a:solidFill>
                  <a:schemeClr val="bg2">
                    <a:lumMod val="75000"/>
                  </a:schemeClr>
                </a:solidFill>
              </a:rPr>
              <a:t>Cons:</a:t>
            </a:r>
          </a:p>
          <a:p>
            <a:pPr marL="285750" indent="-285750">
              <a:buFont typeface="Arial" panose="020B0604020202020204" pitchFamily="34" charset="0"/>
              <a:buChar char="•"/>
            </a:pPr>
            <a:r>
              <a:rPr lang="en-US" sz="1400" b="1" dirty="0" smtClean="0">
                <a:solidFill>
                  <a:schemeClr val="bg2">
                    <a:lumMod val="75000"/>
                  </a:schemeClr>
                </a:solidFill>
              </a:rPr>
              <a:t>Requires power to steer</a:t>
            </a:r>
          </a:p>
          <a:p>
            <a:pPr marL="285750" indent="-285750">
              <a:buFont typeface="Arial" panose="020B0604020202020204" pitchFamily="34" charset="0"/>
              <a:buChar char="•"/>
            </a:pPr>
            <a:r>
              <a:rPr lang="en-US" sz="1400" b="1" dirty="0" smtClean="0">
                <a:solidFill>
                  <a:schemeClr val="bg2">
                    <a:lumMod val="75000"/>
                  </a:schemeClr>
                </a:solidFill>
              </a:rPr>
              <a:t>Does not allow good deflection of water</a:t>
            </a:r>
          </a:p>
          <a:p>
            <a:pPr marL="285750" indent="-285750">
              <a:buFont typeface="Arial" panose="020B0604020202020204" pitchFamily="34" charset="0"/>
              <a:buChar char="•"/>
            </a:pPr>
            <a:r>
              <a:rPr lang="en-US" sz="1400" b="1" dirty="0" smtClean="0">
                <a:solidFill>
                  <a:schemeClr val="bg2">
                    <a:lumMod val="75000"/>
                  </a:schemeClr>
                </a:solidFill>
              </a:rPr>
              <a:t>Takes up unneeded space</a:t>
            </a:r>
          </a:p>
          <a:p>
            <a:endParaRPr lang="en-US" b="1" dirty="0">
              <a:solidFill>
                <a:schemeClr val="bg2">
                  <a:lumMod val="75000"/>
                </a:schemeClr>
              </a:solidFill>
            </a:endParaRPr>
          </a:p>
          <a:p>
            <a:endParaRPr lang="en-US" b="1" dirty="0">
              <a:solidFill>
                <a:schemeClr val="bg2">
                  <a:lumMod val="75000"/>
                </a:schemeClr>
              </a:solidFill>
            </a:endParaRPr>
          </a:p>
        </p:txBody>
      </p:sp>
      <p:sp>
        <p:nvSpPr>
          <p:cNvPr id="15" name="TextBox 14"/>
          <p:cNvSpPr txBox="1"/>
          <p:nvPr/>
        </p:nvSpPr>
        <p:spPr>
          <a:xfrm>
            <a:off x="3422535" y="1299585"/>
            <a:ext cx="2363515" cy="4001095"/>
          </a:xfrm>
          <a:prstGeom prst="rect">
            <a:avLst/>
          </a:prstGeom>
          <a:noFill/>
        </p:spPr>
        <p:txBody>
          <a:bodyPr wrap="square" rtlCol="0">
            <a:spAutoFit/>
          </a:bodyPr>
          <a:lstStyle/>
          <a:p>
            <a:r>
              <a:rPr lang="en-US" b="1" u="sng" dirty="0" smtClean="0">
                <a:solidFill>
                  <a:schemeClr val="bg2">
                    <a:lumMod val="75000"/>
                  </a:schemeClr>
                </a:solidFill>
              </a:rPr>
              <a:t>Pros:</a:t>
            </a:r>
          </a:p>
          <a:p>
            <a:pPr marL="285750" indent="-285750">
              <a:buFont typeface="Arial" panose="020B0604020202020204" pitchFamily="34" charset="0"/>
              <a:buChar char="•"/>
            </a:pPr>
            <a:r>
              <a:rPr lang="en-US" sz="1400" b="1" dirty="0">
                <a:solidFill>
                  <a:schemeClr val="bg2">
                    <a:lumMod val="75000"/>
                  </a:schemeClr>
                </a:solidFill>
              </a:rPr>
              <a:t>Not affected by </a:t>
            </a:r>
            <a:r>
              <a:rPr lang="en-US" sz="1400" b="1" dirty="0" smtClean="0">
                <a:solidFill>
                  <a:schemeClr val="bg2">
                    <a:lumMod val="75000"/>
                  </a:schemeClr>
                </a:solidFill>
              </a:rPr>
              <a:t>waves</a:t>
            </a:r>
          </a:p>
          <a:p>
            <a:pPr marL="285750" indent="-285750">
              <a:buFont typeface="Arial" panose="020B0604020202020204" pitchFamily="34" charset="0"/>
              <a:buChar char="•"/>
            </a:pPr>
            <a:r>
              <a:rPr lang="en-US" sz="1400" b="1" dirty="0" smtClean="0">
                <a:solidFill>
                  <a:schemeClr val="bg2">
                    <a:lumMod val="75000"/>
                  </a:schemeClr>
                </a:solidFill>
              </a:rPr>
              <a:t>Allows good deflection of water*</a:t>
            </a:r>
            <a:endParaRPr lang="en-US" sz="1400" b="1" dirty="0">
              <a:solidFill>
                <a:schemeClr val="bg2">
                  <a:lumMod val="75000"/>
                </a:schemeClr>
              </a:solidFill>
            </a:endParaRPr>
          </a:p>
          <a:p>
            <a:pPr marL="285750" indent="-285750">
              <a:buFont typeface="Arial" panose="020B0604020202020204" pitchFamily="34" charset="0"/>
              <a:buChar char="•"/>
            </a:pPr>
            <a:r>
              <a:rPr lang="en-US" sz="1400" b="1" dirty="0">
                <a:solidFill>
                  <a:schemeClr val="bg2">
                    <a:lumMod val="75000"/>
                  </a:schemeClr>
                </a:solidFill>
              </a:rPr>
              <a:t>Hollow design</a:t>
            </a:r>
          </a:p>
          <a:p>
            <a:pPr marL="285750" indent="-285750">
              <a:buFont typeface="Arial" panose="020B0604020202020204" pitchFamily="34" charset="0"/>
              <a:buChar char="•"/>
            </a:pPr>
            <a:r>
              <a:rPr lang="en-US" sz="1400" b="1" dirty="0">
                <a:solidFill>
                  <a:schemeClr val="bg2">
                    <a:lumMod val="75000"/>
                  </a:schemeClr>
                </a:solidFill>
              </a:rPr>
              <a:t>Ease of access of parts</a:t>
            </a:r>
          </a:p>
          <a:p>
            <a:r>
              <a:rPr lang="en-US" sz="1400" b="1" u="sng" dirty="0" smtClean="0">
                <a:solidFill>
                  <a:schemeClr val="bg2">
                    <a:lumMod val="75000"/>
                  </a:schemeClr>
                </a:solidFill>
              </a:rPr>
              <a:t>Cons:</a:t>
            </a:r>
          </a:p>
          <a:p>
            <a:pPr marL="285750" indent="-285750">
              <a:buFont typeface="Arial" panose="020B0604020202020204" pitchFamily="34" charset="0"/>
              <a:buChar char="•"/>
            </a:pPr>
            <a:r>
              <a:rPr lang="en-US" sz="1400" b="1" dirty="0">
                <a:solidFill>
                  <a:schemeClr val="bg2">
                    <a:lumMod val="75000"/>
                  </a:schemeClr>
                </a:solidFill>
              </a:rPr>
              <a:t>Requires power to </a:t>
            </a:r>
            <a:r>
              <a:rPr lang="en-US" sz="1400" b="1" dirty="0" smtClean="0">
                <a:solidFill>
                  <a:schemeClr val="bg2">
                    <a:lumMod val="75000"/>
                  </a:schemeClr>
                </a:solidFill>
              </a:rPr>
              <a:t>steer</a:t>
            </a:r>
          </a:p>
          <a:p>
            <a:pPr marL="285750" indent="-285750">
              <a:buFont typeface="Arial" panose="020B0604020202020204" pitchFamily="34" charset="0"/>
              <a:buChar char="•"/>
            </a:pPr>
            <a:r>
              <a:rPr lang="en-US" sz="1400" b="1" dirty="0" smtClean="0">
                <a:solidFill>
                  <a:schemeClr val="bg2">
                    <a:lumMod val="75000"/>
                  </a:schemeClr>
                </a:solidFill>
              </a:rPr>
              <a:t>Takes </a:t>
            </a:r>
            <a:r>
              <a:rPr lang="en-US" sz="1400" b="1" dirty="0">
                <a:solidFill>
                  <a:schemeClr val="bg2">
                    <a:lumMod val="75000"/>
                  </a:schemeClr>
                </a:solidFill>
              </a:rPr>
              <a:t>up unneeded space</a:t>
            </a:r>
          </a:p>
          <a:p>
            <a:pPr marL="285750" indent="-285750">
              <a:buFont typeface="Arial" panose="020B0604020202020204" pitchFamily="34" charset="0"/>
              <a:buChar char="•"/>
            </a:pPr>
            <a:endParaRPr lang="en-US" sz="1400" b="1" dirty="0" smtClean="0">
              <a:solidFill>
                <a:schemeClr val="bg2">
                  <a:lumMod val="75000"/>
                </a:schemeClr>
              </a:solidFill>
            </a:endParaRPr>
          </a:p>
          <a:p>
            <a:endParaRPr lang="en-US" b="1" u="sng" dirty="0" smtClean="0">
              <a:solidFill>
                <a:schemeClr val="bg2">
                  <a:lumMod val="75000"/>
                </a:schemeClr>
              </a:solidFill>
            </a:endParaRPr>
          </a:p>
          <a:p>
            <a:endParaRPr lang="en-US" b="1" dirty="0">
              <a:solidFill>
                <a:schemeClr val="bg2">
                  <a:lumMod val="75000"/>
                </a:schemeClr>
              </a:solidFill>
            </a:endParaRPr>
          </a:p>
          <a:p>
            <a:endParaRPr lang="en-US" b="1" dirty="0">
              <a:solidFill>
                <a:schemeClr val="bg2">
                  <a:lumMod val="75000"/>
                </a:schemeClr>
              </a:solidFill>
            </a:endParaRPr>
          </a:p>
        </p:txBody>
      </p:sp>
      <p:sp>
        <p:nvSpPr>
          <p:cNvPr id="16" name="TextBox 15"/>
          <p:cNvSpPr txBox="1"/>
          <p:nvPr/>
        </p:nvSpPr>
        <p:spPr>
          <a:xfrm>
            <a:off x="6330238" y="3485365"/>
            <a:ext cx="2363515" cy="3231654"/>
          </a:xfrm>
          <a:prstGeom prst="rect">
            <a:avLst/>
          </a:prstGeom>
          <a:noFill/>
        </p:spPr>
        <p:txBody>
          <a:bodyPr wrap="square" rtlCol="0">
            <a:spAutoFit/>
          </a:bodyPr>
          <a:lstStyle/>
          <a:p>
            <a:r>
              <a:rPr lang="en-US" b="1" u="sng" dirty="0">
                <a:solidFill>
                  <a:schemeClr val="bg2">
                    <a:lumMod val="75000"/>
                  </a:schemeClr>
                </a:solidFill>
              </a:rPr>
              <a:t>Pros:</a:t>
            </a:r>
          </a:p>
          <a:p>
            <a:pPr marL="171450" indent="-171450">
              <a:buFont typeface="Arial" panose="020B0604020202020204" pitchFamily="34" charset="0"/>
              <a:buChar char="•"/>
            </a:pPr>
            <a:r>
              <a:rPr lang="en-US" sz="1400" b="1" dirty="0">
                <a:solidFill>
                  <a:schemeClr val="bg2">
                    <a:lumMod val="75000"/>
                  </a:schemeClr>
                </a:solidFill>
              </a:rPr>
              <a:t>Compact ability increases maneuverability</a:t>
            </a:r>
          </a:p>
          <a:p>
            <a:pPr marL="171450" indent="-171450">
              <a:buFont typeface="Arial" panose="020B0604020202020204" pitchFamily="34" charset="0"/>
              <a:buChar char="•"/>
            </a:pPr>
            <a:r>
              <a:rPr lang="en-US" sz="1400" b="1" dirty="0">
                <a:solidFill>
                  <a:schemeClr val="bg2">
                    <a:lumMod val="75000"/>
                  </a:schemeClr>
                </a:solidFill>
              </a:rPr>
              <a:t>Requires less power to steer</a:t>
            </a:r>
          </a:p>
          <a:p>
            <a:pPr marL="171450" indent="-171450">
              <a:buFont typeface="Arial" panose="020B0604020202020204" pitchFamily="34" charset="0"/>
              <a:buChar char="•"/>
            </a:pPr>
            <a:r>
              <a:rPr lang="en-US" sz="1400" b="1" dirty="0">
                <a:solidFill>
                  <a:schemeClr val="bg2">
                    <a:lumMod val="75000"/>
                  </a:schemeClr>
                </a:solidFill>
              </a:rPr>
              <a:t>Allows good deflection of water</a:t>
            </a:r>
          </a:p>
          <a:p>
            <a:r>
              <a:rPr lang="en-US" b="1" u="sng" dirty="0">
                <a:solidFill>
                  <a:schemeClr val="bg2">
                    <a:lumMod val="75000"/>
                  </a:schemeClr>
                </a:solidFill>
              </a:rPr>
              <a:t>Cons:</a:t>
            </a:r>
          </a:p>
          <a:p>
            <a:pPr marL="285750" indent="-285750">
              <a:buFont typeface="Arial" panose="020B0604020202020204" pitchFamily="34" charset="0"/>
              <a:buChar char="•"/>
            </a:pPr>
            <a:r>
              <a:rPr lang="en-US" sz="1400" b="1" dirty="0">
                <a:solidFill>
                  <a:schemeClr val="bg2">
                    <a:lumMod val="75000"/>
                  </a:schemeClr>
                </a:solidFill>
              </a:rPr>
              <a:t>Waves affect </a:t>
            </a:r>
            <a:r>
              <a:rPr lang="en-US" sz="1400" b="1" dirty="0" smtClean="0">
                <a:solidFill>
                  <a:schemeClr val="bg2">
                    <a:lumMod val="75000"/>
                  </a:schemeClr>
                </a:solidFill>
              </a:rPr>
              <a:t>stability</a:t>
            </a:r>
          </a:p>
          <a:p>
            <a:pPr marL="285750" indent="-285750">
              <a:buFont typeface="Arial" panose="020B0604020202020204" pitchFamily="34" charset="0"/>
              <a:buChar char="•"/>
            </a:pPr>
            <a:r>
              <a:rPr lang="en-US" sz="1400" b="1" dirty="0" smtClean="0">
                <a:solidFill>
                  <a:schemeClr val="bg2">
                    <a:lumMod val="75000"/>
                  </a:schemeClr>
                </a:solidFill>
              </a:rPr>
              <a:t>Does not allow ease of access of parts</a:t>
            </a:r>
          </a:p>
          <a:p>
            <a:pPr marL="285750" indent="-285750">
              <a:buFont typeface="Arial" panose="020B0604020202020204" pitchFamily="34" charset="0"/>
              <a:buChar char="•"/>
            </a:pPr>
            <a:r>
              <a:rPr lang="en-US" sz="1400" b="1" dirty="0" smtClean="0">
                <a:solidFill>
                  <a:schemeClr val="bg2">
                    <a:lumMod val="75000"/>
                  </a:schemeClr>
                </a:solidFill>
              </a:rPr>
              <a:t>Solid design increases drag </a:t>
            </a:r>
            <a:endParaRPr lang="en-US" sz="1400" b="1" dirty="0">
              <a:solidFill>
                <a:schemeClr val="bg2">
                  <a:lumMod val="75000"/>
                </a:schemeClr>
              </a:solidFill>
            </a:endParaRPr>
          </a:p>
        </p:txBody>
      </p:sp>
      <p:sp>
        <p:nvSpPr>
          <p:cNvPr id="17" name="TextBox 16"/>
          <p:cNvSpPr txBox="1"/>
          <p:nvPr/>
        </p:nvSpPr>
        <p:spPr>
          <a:xfrm>
            <a:off x="9318821" y="1305909"/>
            <a:ext cx="2363515" cy="3447098"/>
          </a:xfrm>
          <a:prstGeom prst="rect">
            <a:avLst/>
          </a:prstGeom>
          <a:noFill/>
        </p:spPr>
        <p:txBody>
          <a:bodyPr wrap="square" rtlCol="0">
            <a:spAutoFit/>
          </a:bodyPr>
          <a:lstStyle/>
          <a:p>
            <a:r>
              <a:rPr lang="en-US" b="1" u="sng" dirty="0">
                <a:solidFill>
                  <a:schemeClr val="bg2">
                    <a:lumMod val="75000"/>
                  </a:schemeClr>
                </a:solidFill>
              </a:rPr>
              <a:t>Pros:</a:t>
            </a:r>
          </a:p>
          <a:p>
            <a:pPr marL="171450" indent="-171450">
              <a:buFont typeface="Arial" panose="020B0604020202020204" pitchFamily="34" charset="0"/>
              <a:buChar char="•"/>
            </a:pPr>
            <a:r>
              <a:rPr lang="en-US" sz="1400" b="1" dirty="0">
                <a:solidFill>
                  <a:schemeClr val="bg2">
                    <a:lumMod val="75000"/>
                  </a:schemeClr>
                </a:solidFill>
              </a:rPr>
              <a:t>Compact ability increases maneuverability</a:t>
            </a:r>
          </a:p>
          <a:p>
            <a:pPr marL="171450" indent="-171450">
              <a:buFont typeface="Arial" panose="020B0604020202020204" pitchFamily="34" charset="0"/>
              <a:buChar char="•"/>
            </a:pPr>
            <a:r>
              <a:rPr lang="en-US" sz="1400" b="1" dirty="0">
                <a:solidFill>
                  <a:schemeClr val="bg2">
                    <a:lumMod val="75000"/>
                  </a:schemeClr>
                </a:solidFill>
              </a:rPr>
              <a:t>Requires less power to steer</a:t>
            </a:r>
          </a:p>
          <a:p>
            <a:pPr marL="171450" indent="-171450">
              <a:buFont typeface="Arial" panose="020B0604020202020204" pitchFamily="34" charset="0"/>
              <a:buChar char="•"/>
            </a:pPr>
            <a:r>
              <a:rPr lang="en-US" sz="1400" b="1" dirty="0" smtClean="0">
                <a:solidFill>
                  <a:schemeClr val="bg2">
                    <a:lumMod val="75000"/>
                  </a:schemeClr>
                </a:solidFill>
              </a:rPr>
              <a:t>No unneeded space</a:t>
            </a:r>
            <a:endParaRPr lang="en-US" sz="1400" b="1" dirty="0">
              <a:solidFill>
                <a:schemeClr val="bg2">
                  <a:lumMod val="75000"/>
                </a:schemeClr>
              </a:solidFill>
            </a:endParaRPr>
          </a:p>
          <a:p>
            <a:r>
              <a:rPr lang="en-US" b="1" u="sng" dirty="0">
                <a:solidFill>
                  <a:schemeClr val="bg2">
                    <a:lumMod val="75000"/>
                  </a:schemeClr>
                </a:solidFill>
              </a:rPr>
              <a:t>Cons:</a:t>
            </a:r>
          </a:p>
          <a:p>
            <a:pPr marL="285750" indent="-285750">
              <a:buFont typeface="Arial" panose="020B0604020202020204" pitchFamily="34" charset="0"/>
              <a:buChar char="•"/>
            </a:pPr>
            <a:r>
              <a:rPr lang="en-US" sz="1400" b="1" dirty="0">
                <a:solidFill>
                  <a:schemeClr val="bg2">
                    <a:lumMod val="75000"/>
                  </a:schemeClr>
                </a:solidFill>
              </a:rPr>
              <a:t>Waves affect </a:t>
            </a:r>
            <a:r>
              <a:rPr lang="en-US" sz="1400" b="1" dirty="0" smtClean="0">
                <a:solidFill>
                  <a:schemeClr val="bg2">
                    <a:lumMod val="75000"/>
                  </a:schemeClr>
                </a:solidFill>
              </a:rPr>
              <a:t>stability</a:t>
            </a:r>
          </a:p>
          <a:p>
            <a:pPr marL="285750" indent="-285750">
              <a:buFont typeface="Arial" panose="020B0604020202020204" pitchFamily="34" charset="0"/>
              <a:buChar char="•"/>
            </a:pPr>
            <a:r>
              <a:rPr lang="en-US" sz="1400" b="1" dirty="0" smtClean="0">
                <a:solidFill>
                  <a:schemeClr val="bg2">
                    <a:lumMod val="75000"/>
                  </a:schemeClr>
                </a:solidFill>
              </a:rPr>
              <a:t>Does not allow good deflection of parts</a:t>
            </a:r>
            <a:endParaRPr lang="en-US" sz="1400" b="1" dirty="0">
              <a:solidFill>
                <a:schemeClr val="bg2">
                  <a:lumMod val="75000"/>
                </a:schemeClr>
              </a:solidFill>
            </a:endParaRPr>
          </a:p>
          <a:p>
            <a:pPr marL="285750" indent="-285750">
              <a:buFont typeface="Arial" panose="020B0604020202020204" pitchFamily="34" charset="0"/>
              <a:buChar char="•"/>
            </a:pPr>
            <a:r>
              <a:rPr lang="en-US" sz="1400" b="1" dirty="0">
                <a:solidFill>
                  <a:schemeClr val="bg2">
                    <a:lumMod val="75000"/>
                  </a:schemeClr>
                </a:solidFill>
              </a:rPr>
              <a:t>Does not allow ease of access of parts</a:t>
            </a:r>
          </a:p>
          <a:p>
            <a:pPr marL="285750" indent="-285750">
              <a:buFont typeface="Arial" panose="020B0604020202020204" pitchFamily="34" charset="0"/>
              <a:buChar char="•"/>
            </a:pPr>
            <a:r>
              <a:rPr lang="en-US" sz="1400" b="1" dirty="0">
                <a:solidFill>
                  <a:schemeClr val="bg2">
                    <a:lumMod val="75000"/>
                  </a:schemeClr>
                </a:solidFill>
              </a:rPr>
              <a:t>Solid design increases drag </a:t>
            </a:r>
            <a:endParaRPr lang="en-US" sz="1400" b="1" dirty="0" smtClean="0">
              <a:solidFill>
                <a:schemeClr val="bg2">
                  <a:lumMod val="75000"/>
                </a:schemeClr>
              </a:solidFill>
            </a:endParaRPr>
          </a:p>
        </p:txBody>
      </p:sp>
      <p:cxnSp>
        <p:nvCxnSpPr>
          <p:cNvPr id="9" name="Straight Connector 8"/>
          <p:cNvCxnSpPr/>
          <p:nvPr/>
        </p:nvCxnSpPr>
        <p:spPr>
          <a:xfrm>
            <a:off x="3042936" y="1224423"/>
            <a:ext cx="0" cy="553034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04317" y="1224319"/>
            <a:ext cx="0" cy="553034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70578" y="1224319"/>
            <a:ext cx="0" cy="553034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084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2004</TotalTime>
  <Words>1102</Words>
  <Application>Microsoft Office PowerPoint</Application>
  <PresentationFormat>Widescreen</PresentationFormat>
  <Paragraphs>263</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Wingdings</vt:lpstr>
      <vt:lpstr>Wingdings 3</vt:lpstr>
      <vt:lpstr>Ion</vt:lpstr>
      <vt:lpstr>Modular R.O.V for Sub-Sea Operations</vt:lpstr>
      <vt:lpstr>ROV Presentation Outline</vt:lpstr>
      <vt:lpstr>What is an ROV?</vt:lpstr>
      <vt:lpstr>A Brief History of ROVs</vt:lpstr>
      <vt:lpstr>The Problem in the Industry</vt:lpstr>
      <vt:lpstr>Project Goals</vt:lpstr>
      <vt:lpstr>2016 Mate ROV Competition</vt:lpstr>
      <vt:lpstr>ROV Systems</vt:lpstr>
      <vt:lpstr>Basic Frame Types</vt:lpstr>
      <vt:lpstr>Design Comparison and Selection Criteria</vt:lpstr>
      <vt:lpstr>PowerPoint Presentation</vt:lpstr>
      <vt:lpstr>CAD Designs</vt:lpstr>
      <vt:lpstr>Force Analysis</vt:lpstr>
      <vt:lpstr>Project Timeline</vt:lpstr>
      <vt:lpstr>Estimated Expenditures</vt:lpstr>
      <vt:lpstr>Goals before Next Presentation</vt:lpstr>
      <vt:lpstr>Thank You for Listening!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Modular R.O.V for Sub-Sea Operations</dc:title>
  <dc:creator>Willem</dc:creator>
  <cp:lastModifiedBy>Ortiz, Victor R</cp:lastModifiedBy>
  <cp:revision>92</cp:revision>
  <dcterms:created xsi:type="dcterms:W3CDTF">2015-09-14T15:37:50Z</dcterms:created>
  <dcterms:modified xsi:type="dcterms:W3CDTF">2015-09-28T16:05:58Z</dcterms:modified>
</cp:coreProperties>
</file>